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73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75"/>
    <p:restoredTop sz="96405"/>
  </p:normalViewPr>
  <p:slideViewPr>
    <p:cSldViewPr snapToGrid="0" snapToObjects="1" showGuides="1">
      <p:cViewPr>
        <p:scale>
          <a:sx n="91" d="100"/>
          <a:sy n="91" d="100"/>
        </p:scale>
        <p:origin x="2240" y="1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B8A18-F475-594A-AAF3-8626C0EA0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DE655-2384-3E49-910A-1C8835517C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9464C-6010-9244-A4BE-0F03F387F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6D760-B581-254C-B25F-F2CB0F5E00C4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40060-F5F9-FE4E-9BF3-6029002AF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42579-F220-1743-96E2-755D534A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D9E6-5466-FF4C-AE03-4F520705B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06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17D4D-843E-3A4E-A14E-3DA7CA5B0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378962-7917-5A4E-9C1D-628AA9678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67325-6C97-C046-B6C5-30099C92E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6D760-B581-254C-B25F-F2CB0F5E00C4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4361D-4B38-AE4E-81C8-FA5939DD0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D6DE5-8B10-544D-9F18-1C84A3335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D9E6-5466-FF4C-AE03-4F520705B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52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71CAE7-DE0B-0F48-84B8-0AFB85A17B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9EF3CD-F321-A541-AF8B-7427562F4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E9E0E-AABC-B246-A10B-478CB826E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6D760-B581-254C-B25F-F2CB0F5E00C4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A7DBB-86E9-AE48-8A08-DBAC01090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C57BE-3AD7-EC47-AF96-2AFA65C8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D9E6-5466-FF4C-AE03-4F520705B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367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5ECED-2608-BD4E-AC8F-4752DCC5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9A44E-1368-224E-B0C1-42F2CA623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58054-0786-C342-B2A3-533E44843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6D760-B581-254C-B25F-F2CB0F5E00C4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45F2C-6721-5E4B-B360-5651A5881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EE3E6-939A-2F4A-8AD5-A52B94F4C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D9E6-5466-FF4C-AE03-4F520705B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20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BC27A-7374-E146-BB89-3A0124EC5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90094-2D1A-C447-B02A-3D724E718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8BA93-8FD3-D644-90B9-B4D8BC6CF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6D760-B581-254C-B25F-F2CB0F5E00C4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64559-FC5B-3840-887B-3B17536CE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FFDEB-EB63-3C46-AFD7-06EB0C871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D9E6-5466-FF4C-AE03-4F520705B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44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5EAA2-1649-0248-A406-DEF84EBBF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F73BA-6F23-3949-889D-D04D1E6D6D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67EF7D-C572-C440-9E63-E37C52BDF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4A21DF-7671-5F43-A6CC-5BD0655D7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6D760-B581-254C-B25F-F2CB0F5E00C4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5A213-D58E-5D4C-8BD1-25C6726BA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F24E0-FEA3-8D46-81AB-91AC464C6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D9E6-5466-FF4C-AE03-4F520705B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39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C565C-A168-6F4B-9613-DE84766AF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FC40C-5546-6244-97D1-BC1749F08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5720C-FC01-D744-BEA9-713062833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D396E7-3E91-BF42-8979-7F00C1C53C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A9CCB0-6FF4-C345-B955-CBCCEAA867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41A3CF-6FE0-7148-ABD8-47FC14A8D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6D760-B581-254C-B25F-F2CB0F5E00C4}" type="datetimeFigureOut">
              <a:rPr lang="en-US" smtClean="0"/>
              <a:t>12/9/24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554860-5CCE-B340-BCE7-A251FF33F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5AF26B-91AE-B147-9BE3-789F6D360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D9E6-5466-FF4C-AE03-4F520705B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52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79208-C8C5-8647-96CE-3544AD7D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58FD5-3D38-824A-9816-8EDC359AC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6D760-B581-254C-B25F-F2CB0F5E00C4}" type="datetimeFigureOut">
              <a:rPr lang="en-US" smtClean="0"/>
              <a:t>12/9/24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73D68-558E-1045-A309-2DE030BDA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25CB31-E574-3D40-8C4D-4B0C38D25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D9E6-5466-FF4C-AE03-4F520705B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7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561B16-A725-8B48-A5EB-223FF69F7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6D760-B581-254C-B25F-F2CB0F5E00C4}" type="datetimeFigureOut">
              <a:rPr lang="en-US" smtClean="0"/>
              <a:t>12/9/24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2F5C46-4B23-0644-AB05-04175A4EC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686DE-629B-6843-A183-CC0A8C569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D9E6-5466-FF4C-AE03-4F520705B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3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E916C-D3B2-4347-A673-B2B0571F2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A1A67-1DA1-DD45-9DCC-6DA504985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CC7A02-2A5F-1642-A3ED-4FFEFE79A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F6DB7-E793-C74D-935C-A31E4E236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6D760-B581-254C-B25F-F2CB0F5E00C4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51C12-A43F-3945-A4CB-D399D4C11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1FFB1E-B5C0-E540-B301-E0602817B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D9E6-5466-FF4C-AE03-4F520705B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7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BD2D0-E196-B240-9B71-4D0D0C09B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044D5B-B316-374D-9D83-8E023DDC19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9C03F-937B-4F4D-B69C-90F5F9683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2AA926-9454-8348-B082-D49261309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6D760-B581-254C-B25F-F2CB0F5E00C4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62F90-4385-164D-9B4D-2A0B62D52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88E78-5C52-9E45-A63D-3B2B5BAC8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D9E6-5466-FF4C-AE03-4F520705B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1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29778A-3524-3A47-88F9-EAABF3498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DABAF-D198-F547-A342-0E5F4480B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9C471-2CD8-F84D-916F-74E1D5157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6D760-B581-254C-B25F-F2CB0F5E00C4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C83A0-F7DB-8F42-ADD7-AFA822D0C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8613F-1599-4E41-A9B4-A1114E377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FD9E6-5466-FF4C-AE03-4F520705B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33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microsoft.com/office/2007/relationships/hdphoto" Target="../media/hdphoto4.wdp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6.png"/><Relationship Id="rId2" Type="http://schemas.openxmlformats.org/officeDocument/2006/relationships/image" Target="../media/image3.png"/><Relationship Id="rId16" Type="http://schemas.microsoft.com/office/2007/relationships/hdphoto" Target="../media/hdphoto3.wdp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jpeg"/><Relationship Id="rId19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png"/><Relationship Id="rId1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17" Type="http://schemas.microsoft.com/office/2007/relationships/hdphoto" Target="../media/hdphoto6.wdp"/><Relationship Id="rId2" Type="http://schemas.openxmlformats.org/officeDocument/2006/relationships/image" Target="../media/image3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e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3.png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3.png"/><Relationship Id="rId7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B262AC-0581-614D-AED0-10B4F10C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0" y="0"/>
            <a:ext cx="12192000" cy="6865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5D9607-2AA1-634D-86D3-07E11C473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933" y="2489933"/>
            <a:ext cx="1878133" cy="1878133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7162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B262AC-0581-614D-AED0-10B4F10C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0" y="0"/>
            <a:ext cx="12192000" cy="6865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4E8B35-723D-3741-AF1A-88697B9F7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368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5D9607-2AA1-634D-86D3-07E11C47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5320" y="212660"/>
            <a:ext cx="964019" cy="96401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A90925-297C-AE43-862F-DE0491290D5D}"/>
              </a:ext>
            </a:extLst>
          </p:cNvPr>
          <p:cNvSpPr txBox="1"/>
          <p:nvPr/>
        </p:nvSpPr>
        <p:spPr>
          <a:xfrm>
            <a:off x="966438" y="-4575844"/>
            <a:ext cx="5650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Meet the team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717B7B-8C21-CB43-A3B6-5D3716D528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7" b="19249"/>
          <a:stretch/>
        </p:blipFill>
        <p:spPr>
          <a:xfrm>
            <a:off x="9758186" y="-5779892"/>
            <a:ext cx="1724993" cy="2299991"/>
          </a:xfrm>
          <a:prstGeom prst="rect">
            <a:avLst/>
          </a:prstGeom>
          <a:ln>
            <a:solidFill>
              <a:srgbClr val="1F51FF"/>
            </a:solidFill>
          </a:ln>
          <a:effectLst>
            <a:glow rad="101600">
              <a:srgbClr val="1F51FF">
                <a:alpha val="60000"/>
              </a:srgbClr>
            </a:glo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9BC8259-B4BB-4C48-8A4C-083075F79CBB}"/>
              </a:ext>
            </a:extLst>
          </p:cNvPr>
          <p:cNvSpPr txBox="1"/>
          <p:nvPr/>
        </p:nvSpPr>
        <p:spPr>
          <a:xfrm>
            <a:off x="9245947" y="-5387051"/>
            <a:ext cx="2749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Centauri" panose="02000500000000000000" pitchFamily="2" charset="0"/>
              </a:rPr>
              <a:t>NYLE   BUMANGLAG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A04297D-ACF4-2744-BE7C-05F3C72C88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2" t="10805" r="9713"/>
          <a:stretch/>
        </p:blipFill>
        <p:spPr>
          <a:xfrm>
            <a:off x="6874175" y="-3598589"/>
            <a:ext cx="1724993" cy="2299991"/>
          </a:xfrm>
          <a:prstGeom prst="rect">
            <a:avLst/>
          </a:prstGeom>
          <a:ln>
            <a:solidFill>
              <a:srgbClr val="1F51FF"/>
            </a:solidFill>
          </a:ln>
          <a:effectLst>
            <a:glow rad="101600">
              <a:srgbClr val="1F51FF">
                <a:alpha val="60000"/>
              </a:srgbClr>
            </a:glo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70DEAB0-DC02-5240-9DDC-6F1AD6CD7AF6}"/>
              </a:ext>
            </a:extLst>
          </p:cNvPr>
          <p:cNvSpPr txBox="1"/>
          <p:nvPr/>
        </p:nvSpPr>
        <p:spPr>
          <a:xfrm>
            <a:off x="6737038" y="-2902575"/>
            <a:ext cx="19992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Centauri" panose="02000500000000000000" pitchFamily="2" charset="0"/>
              </a:rPr>
              <a:t>Sahil  Patel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D9F38F4-DA19-C844-A6E7-1C43AB63FC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052" r="17943" b="6890"/>
          <a:stretch/>
        </p:blipFill>
        <p:spPr>
          <a:xfrm>
            <a:off x="665192" y="-3598589"/>
            <a:ext cx="1724993" cy="2299990"/>
          </a:xfrm>
          <a:prstGeom prst="rect">
            <a:avLst/>
          </a:prstGeom>
          <a:ln>
            <a:solidFill>
              <a:srgbClr val="1F51FF"/>
            </a:solidFill>
          </a:ln>
          <a:effectLst>
            <a:glow rad="101600">
              <a:srgbClr val="1F51FF">
                <a:alpha val="60000"/>
              </a:srgbClr>
            </a:glo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644BB67-6D7C-B94E-9BAF-94D19752205C}"/>
              </a:ext>
            </a:extLst>
          </p:cNvPr>
          <p:cNvSpPr txBox="1"/>
          <p:nvPr/>
        </p:nvSpPr>
        <p:spPr>
          <a:xfrm>
            <a:off x="123297" y="-2902575"/>
            <a:ext cx="28087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bg1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RADIN  SHAHRAVAN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6826D1B-1C57-E94F-8853-77821E80E98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3630289" y="-5779892"/>
            <a:ext cx="1724993" cy="2299991"/>
          </a:xfrm>
          <a:prstGeom prst="rect">
            <a:avLst/>
          </a:prstGeom>
          <a:ln>
            <a:solidFill>
              <a:srgbClr val="1F51FF"/>
            </a:solidFill>
          </a:ln>
          <a:effectLst>
            <a:glow rad="101600">
              <a:srgbClr val="1F51FF">
                <a:alpha val="60000"/>
              </a:srgbClr>
            </a:glo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AE161B9-95B6-D048-A478-6C7D17B7A05F}"/>
              </a:ext>
            </a:extLst>
          </p:cNvPr>
          <p:cNvSpPr txBox="1"/>
          <p:nvPr/>
        </p:nvSpPr>
        <p:spPr>
          <a:xfrm>
            <a:off x="3023473" y="-5387051"/>
            <a:ext cx="2938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bg1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MOHAMMAD  YASEEN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580BCE-B2BE-2145-8DD3-4186B669EF87}"/>
              </a:ext>
            </a:extLst>
          </p:cNvPr>
          <p:cNvSpPr txBox="1"/>
          <p:nvPr/>
        </p:nvSpPr>
        <p:spPr>
          <a:xfrm>
            <a:off x="1375608" y="1004546"/>
            <a:ext cx="1819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WHY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0541B9-E6C6-8A4E-BE31-B8FE39F7CEC4}"/>
              </a:ext>
            </a:extLst>
          </p:cNvPr>
          <p:cNvSpPr txBox="1"/>
          <p:nvPr/>
        </p:nvSpPr>
        <p:spPr>
          <a:xfrm>
            <a:off x="4510715" y="1015432"/>
            <a:ext cx="8624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?</a:t>
            </a:r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1C9EFD-4FDD-B34A-BBC2-3077F55BCE9F}"/>
              </a:ext>
            </a:extLst>
          </p:cNvPr>
          <p:cNvSpPr txBox="1"/>
          <p:nvPr/>
        </p:nvSpPr>
        <p:spPr>
          <a:xfrm>
            <a:off x="3083028" y="1004546"/>
            <a:ext cx="584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02ECC2-01C2-0241-8071-8B722C7B7C9F}"/>
              </a:ext>
            </a:extLst>
          </p:cNvPr>
          <p:cNvSpPr txBox="1"/>
          <p:nvPr/>
        </p:nvSpPr>
        <p:spPr>
          <a:xfrm>
            <a:off x="3549052" y="1023596"/>
            <a:ext cx="584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F50A28-03CA-4444-9D75-24A0A0DC1E34}"/>
              </a:ext>
            </a:extLst>
          </p:cNvPr>
          <p:cNvSpPr txBox="1"/>
          <p:nvPr/>
        </p:nvSpPr>
        <p:spPr>
          <a:xfrm>
            <a:off x="4015076" y="1023596"/>
            <a:ext cx="584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DF5CDE-1C17-E744-A0CA-8D0367109615}"/>
              </a:ext>
            </a:extLst>
          </p:cNvPr>
          <p:cNvSpPr txBox="1"/>
          <p:nvPr/>
        </p:nvSpPr>
        <p:spPr>
          <a:xfrm>
            <a:off x="15364670" y="4054680"/>
            <a:ext cx="78626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rbel" panose="020B0503020204020204" pitchFamily="34" charset="0"/>
              </a:rPr>
              <a:t>Specialized in various programing and developing environments, for anyone and everyone.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A6FBE4-0E9E-F344-A27B-BF8714C1176B}"/>
              </a:ext>
            </a:extLst>
          </p:cNvPr>
          <p:cNvSpPr txBox="1"/>
          <p:nvPr/>
        </p:nvSpPr>
        <p:spPr>
          <a:xfrm>
            <a:off x="12781273" y="2425117"/>
            <a:ext cx="7367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orbel" panose="020B0503020204020204" pitchFamily="34" charset="0"/>
              </a:rPr>
              <a:t>Optimized workflow and methods, ensuring delivery of services in quick time frames.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6F9B3A-3F20-094E-AD39-609096879030}"/>
              </a:ext>
            </a:extLst>
          </p:cNvPr>
          <p:cNvSpPr txBox="1"/>
          <p:nvPr/>
        </p:nvSpPr>
        <p:spPr>
          <a:xfrm>
            <a:off x="14358901" y="3247341"/>
            <a:ext cx="7367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orbel" panose="020B0503020204020204" pitchFamily="34" charset="0"/>
              </a:rPr>
              <a:t>Skilled and experienced developers crafting your product with intricacy and detail.</a:t>
            </a:r>
          </a:p>
        </p:txBody>
      </p:sp>
    </p:spTree>
    <p:extLst>
      <p:ext uri="{BB962C8B-B14F-4D97-AF65-F5344CB8AC3E}">
        <p14:creationId xmlns:p14="http://schemas.microsoft.com/office/powerpoint/2010/main" val="3408967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B262AC-0581-614D-AED0-10B4F10C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0" y="0"/>
            <a:ext cx="12192000" cy="6865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4E8B35-723D-3741-AF1A-88697B9F7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368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5D9607-2AA1-634D-86D3-07E11C47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5320" y="212660"/>
            <a:ext cx="964019" cy="96401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DF5CDE-1C17-E744-A0CA-8D0367109615}"/>
              </a:ext>
            </a:extLst>
          </p:cNvPr>
          <p:cNvSpPr txBox="1"/>
          <p:nvPr/>
        </p:nvSpPr>
        <p:spPr>
          <a:xfrm>
            <a:off x="2312056" y="4054680"/>
            <a:ext cx="78626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rbel" panose="020B0503020204020204" pitchFamily="34" charset="0"/>
              </a:rPr>
              <a:t>Specialized in various programing and developing environments, for anyone and everyone.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1DD08B-A0F3-1346-9C93-0732DBD869F9}"/>
              </a:ext>
            </a:extLst>
          </p:cNvPr>
          <p:cNvSpPr txBox="1"/>
          <p:nvPr/>
        </p:nvSpPr>
        <p:spPr>
          <a:xfrm>
            <a:off x="1381360" y="2302007"/>
            <a:ext cx="584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F51FF"/>
                </a:solidFill>
                <a:latin typeface="Centauri" panose="02000500000000000000" pitchFamily="2" charset="0"/>
              </a:rPr>
              <a:t>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8ABF00-2A17-D94B-9387-E2A8F2786AF1}"/>
              </a:ext>
            </a:extLst>
          </p:cNvPr>
          <p:cNvSpPr txBox="1"/>
          <p:nvPr/>
        </p:nvSpPr>
        <p:spPr>
          <a:xfrm>
            <a:off x="1375608" y="3124231"/>
            <a:ext cx="5840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1F51FF"/>
                </a:solidFill>
                <a:latin typeface="Centauri" panose="02000500000000000000" pitchFamily="2" charset="0"/>
              </a:rPr>
              <a:t>S</a:t>
            </a:r>
            <a:endParaRPr 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BF968B-7991-F243-985E-370281449954}"/>
              </a:ext>
            </a:extLst>
          </p:cNvPr>
          <p:cNvSpPr txBox="1"/>
          <p:nvPr/>
        </p:nvSpPr>
        <p:spPr>
          <a:xfrm>
            <a:off x="1375608" y="3931570"/>
            <a:ext cx="5840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1F51FF"/>
                </a:solidFill>
                <a:latin typeface="Centauri" panose="02000500000000000000" pitchFamily="2" charset="0"/>
              </a:rPr>
              <a:t>S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A6FBE4-0E9E-F344-A27B-BF8714C1176B}"/>
              </a:ext>
            </a:extLst>
          </p:cNvPr>
          <p:cNvSpPr txBox="1"/>
          <p:nvPr/>
        </p:nvSpPr>
        <p:spPr>
          <a:xfrm>
            <a:off x="2312056" y="2425117"/>
            <a:ext cx="7367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orbel" panose="020B0503020204020204" pitchFamily="34" charset="0"/>
              </a:rPr>
              <a:t>Optimized workflow and methods, ensuring delivery of services in quick time frames.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6F9B3A-3F20-094E-AD39-609096879030}"/>
              </a:ext>
            </a:extLst>
          </p:cNvPr>
          <p:cNvSpPr txBox="1"/>
          <p:nvPr/>
        </p:nvSpPr>
        <p:spPr>
          <a:xfrm>
            <a:off x="2312056" y="3247341"/>
            <a:ext cx="7367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orbel" panose="020B0503020204020204" pitchFamily="34" charset="0"/>
              </a:rPr>
              <a:t>Skilled and experienced developers crafting your product with intricacy and detail.</a:t>
            </a:r>
          </a:p>
        </p:txBody>
      </p:sp>
    </p:spTree>
    <p:extLst>
      <p:ext uri="{BB962C8B-B14F-4D97-AF65-F5344CB8AC3E}">
        <p14:creationId xmlns:p14="http://schemas.microsoft.com/office/powerpoint/2010/main" val="228304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B262AC-0581-614D-AED0-10B4F10C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0" y="0"/>
            <a:ext cx="12192000" cy="6865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4E8B35-723D-3741-AF1A-88697B9F7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368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5D9607-2AA1-634D-86D3-07E11C47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5320" y="212660"/>
            <a:ext cx="964019" cy="96401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DF5CDE-1C17-E744-A0CA-8D0367109615}"/>
              </a:ext>
            </a:extLst>
          </p:cNvPr>
          <p:cNvSpPr txBox="1"/>
          <p:nvPr/>
        </p:nvSpPr>
        <p:spPr>
          <a:xfrm>
            <a:off x="-8825457" y="4054680"/>
            <a:ext cx="78626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rbel" panose="020B0503020204020204" pitchFamily="34" charset="0"/>
              </a:rPr>
              <a:t>Specialized in various programing and developing environments, for anyone and everyone.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1DD08B-A0F3-1346-9C93-0732DBD869F9}"/>
              </a:ext>
            </a:extLst>
          </p:cNvPr>
          <p:cNvSpPr txBox="1"/>
          <p:nvPr/>
        </p:nvSpPr>
        <p:spPr>
          <a:xfrm>
            <a:off x="-12099923" y="2302007"/>
            <a:ext cx="584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F51FF"/>
                </a:solidFill>
                <a:latin typeface="Centauri" panose="02000500000000000000" pitchFamily="2" charset="0"/>
              </a:rPr>
              <a:t>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8ABF00-2A17-D94B-9387-E2A8F2786AF1}"/>
              </a:ext>
            </a:extLst>
          </p:cNvPr>
          <p:cNvSpPr txBox="1"/>
          <p:nvPr/>
        </p:nvSpPr>
        <p:spPr>
          <a:xfrm>
            <a:off x="-11169227" y="3124231"/>
            <a:ext cx="5840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1F51FF"/>
                </a:solidFill>
                <a:latin typeface="Centauri" panose="02000500000000000000" pitchFamily="2" charset="0"/>
              </a:rPr>
              <a:t>S</a:t>
            </a:r>
            <a:endParaRPr 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BF968B-7991-F243-985E-370281449954}"/>
              </a:ext>
            </a:extLst>
          </p:cNvPr>
          <p:cNvSpPr txBox="1"/>
          <p:nvPr/>
        </p:nvSpPr>
        <p:spPr>
          <a:xfrm>
            <a:off x="-9761905" y="3931570"/>
            <a:ext cx="5840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1F51FF"/>
                </a:solidFill>
                <a:latin typeface="Centauri" panose="02000500000000000000" pitchFamily="2" charset="0"/>
              </a:rPr>
              <a:t>S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A6FBE4-0E9E-F344-A27B-BF8714C1176B}"/>
              </a:ext>
            </a:extLst>
          </p:cNvPr>
          <p:cNvSpPr txBox="1"/>
          <p:nvPr/>
        </p:nvSpPr>
        <p:spPr>
          <a:xfrm>
            <a:off x="-11169227" y="2425117"/>
            <a:ext cx="7367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orbel" panose="020B0503020204020204" pitchFamily="34" charset="0"/>
              </a:rPr>
              <a:t>Optimized workflow and methods, ensuring delivery of services in quick time frames.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6F9B3A-3F20-094E-AD39-609096879030}"/>
              </a:ext>
            </a:extLst>
          </p:cNvPr>
          <p:cNvSpPr txBox="1"/>
          <p:nvPr/>
        </p:nvSpPr>
        <p:spPr>
          <a:xfrm>
            <a:off x="-10232779" y="3247341"/>
            <a:ext cx="7367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orbel" panose="020B0503020204020204" pitchFamily="34" charset="0"/>
              </a:rPr>
              <a:t>Skilled and experienced developers crafting your product with intricacy and detail.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F7D8F-0D06-2640-9955-C5056E38472D}"/>
              </a:ext>
            </a:extLst>
          </p:cNvPr>
          <p:cNvSpPr txBox="1"/>
          <p:nvPr/>
        </p:nvSpPr>
        <p:spPr>
          <a:xfrm>
            <a:off x="2965175" y="3167390"/>
            <a:ext cx="6261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DATA MODEL v.1.0</a:t>
            </a:r>
          </a:p>
        </p:txBody>
      </p:sp>
    </p:spTree>
    <p:extLst>
      <p:ext uri="{BB962C8B-B14F-4D97-AF65-F5344CB8AC3E}">
        <p14:creationId xmlns:p14="http://schemas.microsoft.com/office/powerpoint/2010/main" val="4002125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B262AC-0581-614D-AED0-10B4F10C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0" y="0"/>
            <a:ext cx="12192000" cy="6865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4E8B35-723D-3741-AF1A-88697B9F7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368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5D9607-2AA1-634D-86D3-07E11C47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5320" y="212660"/>
            <a:ext cx="964019" cy="96401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3F7D8F-0D06-2640-9955-C5056E38472D}"/>
              </a:ext>
            </a:extLst>
          </p:cNvPr>
          <p:cNvSpPr txBox="1"/>
          <p:nvPr/>
        </p:nvSpPr>
        <p:spPr>
          <a:xfrm>
            <a:off x="2965175" y="-1079757"/>
            <a:ext cx="6261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DATA MODEL v.1.0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864A60-108E-4E43-A92A-B4369B7FF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324" y="954291"/>
            <a:ext cx="3495353" cy="494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85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B262AC-0581-614D-AED0-10B4F10C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0" y="0"/>
            <a:ext cx="12192000" cy="6865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4E8B35-723D-3741-AF1A-88697B9F7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51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5D9607-2AA1-634D-86D3-07E11C47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5320" y="212660"/>
            <a:ext cx="964019" cy="96401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B1D40C3-480B-4D4C-A10F-004250498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052651"/>
              </p:ext>
            </p:extLst>
          </p:nvPr>
        </p:nvGraphicFramePr>
        <p:xfrm>
          <a:off x="574302" y="5559451"/>
          <a:ext cx="1318136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13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0846">
                <a:tc>
                  <a:txBody>
                    <a:bodyPr/>
                    <a:lstStyle/>
                    <a:p>
                      <a:r>
                        <a:rPr lang="en-US" sz="1300" dirty="0"/>
                        <a:t>SUPPLIER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r>
                        <a:rPr lang="en-US" sz="1300" dirty="0" err="1"/>
                        <a:t>supplierID</a:t>
                      </a:r>
                      <a:r>
                        <a:rPr lang="en-US" sz="13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supplierName</a:t>
                      </a:r>
                      <a:endParaRPr lang="en-US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ncrLogNum</a:t>
                      </a:r>
                      <a:r>
                        <a:rPr lang="en-US" sz="130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4DD27916-F87A-1A4D-A8F5-223AD1765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819217"/>
              </p:ext>
            </p:extLst>
          </p:nvPr>
        </p:nvGraphicFramePr>
        <p:xfrm>
          <a:off x="574302" y="3369296"/>
          <a:ext cx="1318136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13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82290">
                <a:tc>
                  <a:txBody>
                    <a:bodyPr/>
                    <a:lstStyle/>
                    <a:p>
                      <a:r>
                        <a:rPr lang="en-US" sz="1300" dirty="0"/>
                        <a:t>PRODUCT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300" dirty="0" err="1"/>
                        <a:t>prodID</a:t>
                      </a:r>
                      <a:r>
                        <a:rPr lang="en-US" sz="13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300" dirty="0" err="1"/>
                        <a:t>prodNo</a:t>
                      </a:r>
                      <a:endParaRPr lang="en-US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300" dirty="0" err="1"/>
                        <a:t>prodDescription</a:t>
                      </a:r>
                      <a:endParaRPr lang="en-US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300" dirty="0" err="1"/>
                        <a:t>supplierID</a:t>
                      </a:r>
                      <a:r>
                        <a:rPr lang="en-US" sz="130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146865"/>
                  </a:ext>
                </a:extLst>
              </a:tr>
            </a:tbl>
          </a:graphicData>
        </a:graphic>
      </p:graphicFrame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2F51FEE7-93E5-6146-B041-DD2047EDC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948905"/>
              </p:ext>
            </p:extLst>
          </p:nvPr>
        </p:nvGraphicFramePr>
        <p:xfrm>
          <a:off x="2854898" y="4450742"/>
          <a:ext cx="1758518" cy="217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851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310950">
                <a:tc>
                  <a:txBody>
                    <a:bodyPr/>
                    <a:lstStyle/>
                    <a:p>
                      <a:r>
                        <a:rPr lang="en-US" sz="1300" dirty="0"/>
                        <a:t>NCRQUALITYREP</a:t>
                      </a:r>
                    </a:p>
                  </a:txBody>
                  <a:tcPr marL="113073" marR="113073" marT="56536" marB="5653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310950">
                <a:tc>
                  <a:txBody>
                    <a:bodyPr/>
                    <a:lstStyle/>
                    <a:p>
                      <a:r>
                        <a:rPr lang="en-US" sz="1300" dirty="0" err="1"/>
                        <a:t>qRepID</a:t>
                      </a:r>
                      <a:r>
                        <a:rPr lang="en-US" sz="1300" dirty="0"/>
                        <a:t>*</a:t>
                      </a:r>
                    </a:p>
                  </a:txBody>
                  <a:tcPr marL="113073" marR="113073" marT="56536" marB="56536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310950">
                <a:tc>
                  <a:txBody>
                    <a:bodyPr/>
                    <a:lstStyle/>
                    <a:p>
                      <a:r>
                        <a:rPr lang="en-US" sz="1300" dirty="0" err="1"/>
                        <a:t>ncrFormConfirm</a:t>
                      </a:r>
                      <a:endParaRPr lang="en-US" sz="1300" dirty="0"/>
                    </a:p>
                  </a:txBody>
                  <a:tcPr marL="113073" marR="113073" marT="56536" marB="5653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310950">
                <a:tc>
                  <a:txBody>
                    <a:bodyPr/>
                    <a:lstStyle/>
                    <a:p>
                      <a:r>
                        <a:rPr lang="en-US" sz="1300" dirty="0" err="1"/>
                        <a:t>ncrIdentityProcess</a:t>
                      </a:r>
                      <a:endParaRPr lang="en-US" sz="1300" dirty="0"/>
                    </a:p>
                  </a:txBody>
                  <a:tcPr marL="113073" marR="113073" marT="56536" marB="5653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310950">
                <a:tc>
                  <a:txBody>
                    <a:bodyPr/>
                    <a:lstStyle/>
                    <a:p>
                      <a:r>
                        <a:rPr lang="en-US" sz="1300" dirty="0" err="1"/>
                        <a:t>ncrDefectDescription</a:t>
                      </a:r>
                      <a:endParaRPr lang="en-US" sz="1300" dirty="0"/>
                    </a:p>
                  </a:txBody>
                  <a:tcPr marL="113073" marR="113073" marT="56536" marB="5653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0972"/>
                  </a:ext>
                </a:extLst>
              </a:tr>
              <a:tr h="310950">
                <a:tc>
                  <a:txBody>
                    <a:bodyPr/>
                    <a:lstStyle/>
                    <a:p>
                      <a:r>
                        <a:rPr lang="en-US" sz="1300" dirty="0" err="1"/>
                        <a:t>ncrQuantityDefective</a:t>
                      </a:r>
                      <a:endParaRPr lang="en-US" sz="1300" dirty="0"/>
                    </a:p>
                  </a:txBody>
                  <a:tcPr marL="113073" marR="113073" marT="56536" marB="5653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10269"/>
                  </a:ext>
                </a:extLst>
              </a:tr>
              <a:tr h="310950">
                <a:tc>
                  <a:txBody>
                    <a:bodyPr/>
                    <a:lstStyle/>
                    <a:p>
                      <a:r>
                        <a:rPr lang="en-US" sz="1300" dirty="0" err="1"/>
                        <a:t>ncrID</a:t>
                      </a:r>
                      <a:r>
                        <a:rPr lang="en-US" sz="1300" dirty="0"/>
                        <a:t>#</a:t>
                      </a:r>
                    </a:p>
                  </a:txBody>
                  <a:tcPr marL="113073" marR="113073" marT="56536" marB="5653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49637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4E849D72-01EE-4A4D-82EF-C07503A354D1}"/>
              </a:ext>
            </a:extLst>
          </p:cNvPr>
          <p:cNvGrpSpPr/>
          <p:nvPr/>
        </p:nvGrpSpPr>
        <p:grpSpPr>
          <a:xfrm rot="16200000">
            <a:off x="735356" y="4875202"/>
            <a:ext cx="856431" cy="523220"/>
            <a:chOff x="3615489" y="5132064"/>
            <a:chExt cx="856431" cy="52322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9374F0D-C5AA-5C48-9D81-346C4EA7B50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989455" y="5000132"/>
              <a:ext cx="0" cy="74793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0D4046-A0EE-3A4C-B65C-B4D3BC490437}"/>
                </a:ext>
              </a:extLst>
            </p:cNvPr>
            <p:cNvSpPr txBox="1"/>
            <p:nvPr/>
          </p:nvSpPr>
          <p:spPr>
            <a:xfrm rot="10800000">
              <a:off x="4107718" y="5132064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58A794-54DC-F045-87CC-611117861C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06764" y="5374096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25613CC3-2C60-484B-A447-8BDFA1261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608123"/>
              </p:ext>
            </p:extLst>
          </p:nvPr>
        </p:nvGraphicFramePr>
        <p:xfrm>
          <a:off x="2854898" y="2315247"/>
          <a:ext cx="1758518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851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300" dirty="0"/>
                        <a:t>SALE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300" dirty="0" err="1"/>
                        <a:t>saleID</a:t>
                      </a:r>
                      <a:r>
                        <a:rPr lang="en-US" sz="13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300" dirty="0" err="1"/>
                        <a:t>salesOrderReceiptNum</a:t>
                      </a:r>
                      <a:endParaRPr lang="en-US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C1BD7F86-35C2-A74C-86AC-147EAAF7C1CD}"/>
              </a:ext>
            </a:extLst>
          </p:cNvPr>
          <p:cNvGrpSpPr/>
          <p:nvPr/>
        </p:nvGrpSpPr>
        <p:grpSpPr>
          <a:xfrm>
            <a:off x="7440107" y="3993017"/>
            <a:ext cx="1321569" cy="200360"/>
            <a:chOff x="1823252" y="2267748"/>
            <a:chExt cx="1321569" cy="2003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06304B5-20B5-C84A-A15B-E36E2F05E57B}"/>
                </a:ext>
              </a:extLst>
            </p:cNvPr>
            <p:cNvGrpSpPr/>
            <p:nvPr/>
          </p:nvGrpSpPr>
          <p:grpSpPr>
            <a:xfrm>
              <a:off x="1823252" y="2267748"/>
              <a:ext cx="1321569" cy="200357"/>
              <a:chOff x="3615489" y="5273917"/>
              <a:chExt cx="1321569" cy="200357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4D3C6B7-18C6-EA43-BE88-BCBB85F536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489" y="5374097"/>
                <a:ext cx="1321569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5379AB2-C15C-7144-9F94-048BCC44001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358F7B7-10C5-6B46-8FD4-E0464B704D6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50756" y="2367930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A4F4A86F-40C7-2244-AF3E-4E54056B4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035736"/>
              </p:ext>
            </p:extLst>
          </p:nvPr>
        </p:nvGraphicFramePr>
        <p:xfrm>
          <a:off x="6061740" y="373673"/>
          <a:ext cx="99288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882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300" dirty="0"/>
                        <a:t>REVISION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300" dirty="0" err="1"/>
                        <a:t>revID</a:t>
                      </a:r>
                      <a:r>
                        <a:rPr lang="en-US" sz="13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300" dirty="0" err="1"/>
                        <a:t>revNum</a:t>
                      </a:r>
                      <a:endParaRPr lang="en-US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300" dirty="0" err="1"/>
                        <a:t>revDate</a:t>
                      </a:r>
                      <a:endParaRPr lang="en-US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644732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300" dirty="0" err="1"/>
                        <a:t>revUpdate</a:t>
                      </a:r>
                      <a:endParaRPr lang="en-US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75126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300" dirty="0" err="1"/>
                        <a:t>ncrID</a:t>
                      </a:r>
                      <a:r>
                        <a:rPr lang="en-US" sz="130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22567"/>
                  </a:ext>
                </a:extLst>
              </a:tr>
            </a:tbl>
          </a:graphicData>
        </a:graphic>
      </p:graphicFrame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8C7A3282-1533-B44F-BFC9-C06183F126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460138"/>
              </p:ext>
            </p:extLst>
          </p:nvPr>
        </p:nvGraphicFramePr>
        <p:xfrm>
          <a:off x="658350" y="580300"/>
          <a:ext cx="1150039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039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300" dirty="0"/>
                        <a:t>REVISIONLOG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300" dirty="0" err="1"/>
                        <a:t>revLogID</a:t>
                      </a:r>
                      <a:r>
                        <a:rPr lang="en-US" sz="13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300" dirty="0" err="1"/>
                        <a:t>revID</a:t>
                      </a:r>
                      <a:r>
                        <a:rPr lang="en-US" sz="130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39519451-9124-8E44-9836-2F88A8CF8BE7}"/>
              </a:ext>
            </a:extLst>
          </p:cNvPr>
          <p:cNvGrpSpPr/>
          <p:nvPr/>
        </p:nvGrpSpPr>
        <p:grpSpPr>
          <a:xfrm>
            <a:off x="1892438" y="3578001"/>
            <a:ext cx="3877281" cy="523220"/>
            <a:chOff x="-969378" y="2937980"/>
            <a:chExt cx="3877281" cy="52322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9DBB267-3E28-004D-9991-DD3EF0C5DF99}"/>
                </a:ext>
              </a:extLst>
            </p:cNvPr>
            <p:cNvGrpSpPr/>
            <p:nvPr/>
          </p:nvGrpSpPr>
          <p:grpSpPr>
            <a:xfrm rot="16200000">
              <a:off x="786680" y="1339977"/>
              <a:ext cx="523220" cy="3719226"/>
              <a:chOff x="3864773" y="3522056"/>
              <a:chExt cx="523220" cy="371922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11F0D2-E429-2341-BBEB-FDA83DBA9A3C}"/>
                  </a:ext>
                </a:extLst>
              </p:cNvPr>
              <p:cNvSpPr txBox="1"/>
              <p:nvPr/>
            </p:nvSpPr>
            <p:spPr>
              <a:xfrm rot="16200000">
                <a:off x="3944282" y="6797571"/>
                <a:ext cx="36420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&gt;</a:t>
                </a:r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DDC40BE-ED7B-1B4D-B1BB-5482E58701D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144579" y="3435626"/>
                <a:ext cx="0" cy="17286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937B1AB-C3B9-D84D-865C-1E5B73A6312A}"/>
                </a:ext>
              </a:extLst>
            </p:cNvPr>
            <p:cNvCxnSpPr>
              <a:cxnSpLocks/>
            </p:cNvCxnSpPr>
            <p:nvPr/>
          </p:nvCxnSpPr>
          <p:spPr>
            <a:xfrm>
              <a:off x="-969378" y="3181394"/>
              <a:ext cx="3765791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DF18B18-772D-814A-B969-DBB6EEDB0288}"/>
              </a:ext>
            </a:extLst>
          </p:cNvPr>
          <p:cNvGrpSpPr/>
          <p:nvPr/>
        </p:nvGrpSpPr>
        <p:grpSpPr>
          <a:xfrm>
            <a:off x="1808389" y="777679"/>
            <a:ext cx="4365914" cy="523220"/>
            <a:chOff x="1544491" y="1499277"/>
            <a:chExt cx="4365914" cy="52322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57FF4B-7476-EB4F-97D3-AFDCC4ED610A}"/>
                </a:ext>
              </a:extLst>
            </p:cNvPr>
            <p:cNvSpPr txBox="1"/>
            <p:nvPr/>
          </p:nvSpPr>
          <p:spPr>
            <a:xfrm rot="10800000">
              <a:off x="5546203" y="1499277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712FC10-E286-3341-A683-B6419A83FC4E}"/>
                </a:ext>
              </a:extLst>
            </p:cNvPr>
            <p:cNvCxnSpPr>
              <a:cxnSpLocks/>
            </p:cNvCxnSpPr>
            <p:nvPr/>
          </p:nvCxnSpPr>
          <p:spPr>
            <a:xfrm>
              <a:off x="1544491" y="1740001"/>
              <a:ext cx="4253351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8AB3092-ABC1-384E-8F12-7C809B4445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25344" y="1743557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42CB9B3-B916-DE43-B275-B38BBF0B76D6}"/>
              </a:ext>
            </a:extLst>
          </p:cNvPr>
          <p:cNvGrpSpPr/>
          <p:nvPr/>
        </p:nvGrpSpPr>
        <p:grpSpPr>
          <a:xfrm>
            <a:off x="7054622" y="376886"/>
            <a:ext cx="2064012" cy="1518351"/>
            <a:chOff x="4125872" y="1143661"/>
            <a:chExt cx="2064012" cy="151835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DAF5997-7274-1443-8AEC-704FC674F34F}"/>
                </a:ext>
              </a:extLst>
            </p:cNvPr>
            <p:cNvGrpSpPr/>
            <p:nvPr/>
          </p:nvGrpSpPr>
          <p:grpSpPr>
            <a:xfrm>
              <a:off x="4125872" y="1143661"/>
              <a:ext cx="2064012" cy="1429191"/>
              <a:chOff x="2379417" y="2264691"/>
              <a:chExt cx="2064012" cy="142919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8082506-8560-914F-BB35-CD4B3867BC3E}"/>
                  </a:ext>
                </a:extLst>
              </p:cNvPr>
              <p:cNvGrpSpPr/>
              <p:nvPr/>
            </p:nvGrpSpPr>
            <p:grpSpPr>
              <a:xfrm>
                <a:off x="2379417" y="2264691"/>
                <a:ext cx="1964632" cy="203414"/>
                <a:chOff x="4171654" y="5270860"/>
                <a:chExt cx="1964632" cy="203414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6E3212A-8C1A-3142-8884-5611E5D414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71654" y="5374097"/>
                  <a:ext cx="1964632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BBC32898-5BCF-334F-A94A-9C6DB401A7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5852" y="5270860"/>
                  <a:ext cx="4264" cy="203414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153385C-E51E-4044-B9D1-C3D2A5CEAD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337" y="3693882"/>
                <a:ext cx="20409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BD0A44-055B-1A4D-8BF3-DEEACF50FAFF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04" y="1231174"/>
              <a:ext cx="0" cy="143083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5BC1AC9-F66A-8D4E-96BA-F518A1C6D5AA}"/>
              </a:ext>
            </a:extLst>
          </p:cNvPr>
          <p:cNvGrpSpPr/>
          <p:nvPr/>
        </p:nvGrpSpPr>
        <p:grpSpPr>
          <a:xfrm>
            <a:off x="4613416" y="5839905"/>
            <a:ext cx="4132847" cy="200357"/>
            <a:chOff x="2466555" y="4933348"/>
            <a:chExt cx="4132847" cy="20035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6A49BBC-4FC5-0C4E-869E-DAFAAF55F4BE}"/>
                </a:ext>
              </a:extLst>
            </p:cNvPr>
            <p:cNvGrpSpPr/>
            <p:nvPr/>
          </p:nvGrpSpPr>
          <p:grpSpPr>
            <a:xfrm>
              <a:off x="2542437" y="4933348"/>
              <a:ext cx="3968095" cy="200357"/>
              <a:chOff x="49425" y="3463352"/>
              <a:chExt cx="3968095" cy="200357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A714B2D-D053-864C-A3D2-8E0D17B0F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25" y="3463352"/>
                <a:ext cx="0" cy="200357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667B852-0CCF-9340-BF02-D8DBDF49F35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917341" y="3563531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0342330-4934-654E-96B8-D5704F157007}"/>
                </a:ext>
              </a:extLst>
            </p:cNvPr>
            <p:cNvCxnSpPr>
              <a:cxnSpLocks/>
            </p:cNvCxnSpPr>
            <p:nvPr/>
          </p:nvCxnSpPr>
          <p:spPr>
            <a:xfrm>
              <a:off x="2466555" y="5033526"/>
              <a:ext cx="413284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630229A6-8447-5C48-AB49-270A6B2ED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105151"/>
              </p:ext>
            </p:extLst>
          </p:nvPr>
        </p:nvGraphicFramePr>
        <p:xfrm>
          <a:off x="5659507" y="3230188"/>
          <a:ext cx="176871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71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300" dirty="0"/>
                        <a:t>PRODUCT_ORDER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300" dirty="0" err="1"/>
                        <a:t>orderID</a:t>
                      </a:r>
                      <a:r>
                        <a:rPr lang="en-US" sz="13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300" dirty="0" err="1"/>
                        <a:t>orderProductNo</a:t>
                      </a:r>
                      <a:endParaRPr lang="en-US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300" dirty="0" err="1"/>
                        <a:t>orderProductQuantity</a:t>
                      </a:r>
                      <a:endParaRPr lang="en-US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300" dirty="0" err="1"/>
                        <a:t>prodID</a:t>
                      </a:r>
                      <a:r>
                        <a:rPr lang="en-US" sz="130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99275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300" dirty="0" err="1"/>
                        <a:t>saleID</a:t>
                      </a:r>
                      <a:r>
                        <a:rPr lang="en-US" sz="130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23926"/>
                  </a:ext>
                </a:extLst>
              </a:tr>
            </a:tbl>
          </a:graphicData>
        </a:graphic>
      </p:graphicFrame>
      <p:grpSp>
        <p:nvGrpSpPr>
          <p:cNvPr id="65" name="Group 64">
            <a:extLst>
              <a:ext uri="{FF2B5EF4-FFF2-40B4-BE49-F238E27FC236}">
                <a16:creationId xmlns:a16="http://schemas.microsoft.com/office/drawing/2014/main" id="{6B96488B-D9F0-F040-85CE-F3D50F49B76C}"/>
              </a:ext>
            </a:extLst>
          </p:cNvPr>
          <p:cNvGrpSpPr/>
          <p:nvPr/>
        </p:nvGrpSpPr>
        <p:grpSpPr>
          <a:xfrm>
            <a:off x="4613416" y="2590937"/>
            <a:ext cx="2192059" cy="747036"/>
            <a:chOff x="4613416" y="2590937"/>
            <a:chExt cx="2192059" cy="74703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E7CAB79-20EA-B849-A73E-98DB1297F8AC}"/>
                </a:ext>
              </a:extLst>
            </p:cNvPr>
            <p:cNvGrpSpPr/>
            <p:nvPr/>
          </p:nvGrpSpPr>
          <p:grpSpPr>
            <a:xfrm>
              <a:off x="4689298" y="2590937"/>
              <a:ext cx="2116177" cy="747036"/>
              <a:chOff x="2215210" y="2245133"/>
              <a:chExt cx="2116177" cy="74703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53EC6DA-0F41-7D45-BC3F-FABA17863C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3098" y="2320925"/>
                <a:ext cx="0" cy="561646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866D24-762A-FC48-9B5F-2A344A74A326}"/>
                  </a:ext>
                </a:extLst>
              </p:cNvPr>
              <p:cNvSpPr txBox="1"/>
              <p:nvPr/>
            </p:nvSpPr>
            <p:spPr>
              <a:xfrm rot="16200000">
                <a:off x="3887676" y="2548458"/>
                <a:ext cx="36420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&gt;</a:t>
                </a:r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D158EEF-2BA0-7540-97B3-75A491ED2D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15210" y="2245133"/>
                <a:ext cx="0" cy="167237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E8B9A96-62DD-8546-A2B4-4BF879B04D66}"/>
                </a:ext>
              </a:extLst>
            </p:cNvPr>
            <p:cNvCxnSpPr>
              <a:cxnSpLocks/>
            </p:cNvCxnSpPr>
            <p:nvPr/>
          </p:nvCxnSpPr>
          <p:spPr>
            <a:xfrm>
              <a:off x="4613416" y="2674556"/>
              <a:ext cx="1959644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F888666C-5390-2442-87E5-196A6A730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8146" y="1781124"/>
            <a:ext cx="3495353" cy="494941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833F5F9-EBE2-C34E-9634-F8EAD523DCA5}"/>
              </a:ext>
            </a:extLst>
          </p:cNvPr>
          <p:cNvSpPr txBox="1"/>
          <p:nvPr/>
        </p:nvSpPr>
        <p:spPr>
          <a:xfrm>
            <a:off x="618056" y="1679827"/>
            <a:ext cx="4652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1F51FF"/>
                </a:solidFill>
                <a:latin typeface="Centauri" panose="02000500000000000000" pitchFamily="2" charset="0"/>
              </a:rPr>
              <a:t>Quality </a:t>
            </a:r>
            <a:r>
              <a:rPr lang="en-US" dirty="0" err="1">
                <a:solidFill>
                  <a:srgbClr val="1F51FF"/>
                </a:solidFill>
                <a:latin typeface="Centauri" panose="02000500000000000000" pitchFamily="2" charset="0"/>
              </a:rPr>
              <a:t>InsPector</a:t>
            </a:r>
            <a:endParaRPr lang="en-US" dirty="0">
              <a:solidFill>
                <a:srgbClr val="1F51FF"/>
              </a:solidFill>
              <a:latin typeface="Centauri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963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B262AC-0581-614D-AED0-10B4F10C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0" y="0"/>
            <a:ext cx="12192000" cy="6865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4E8B35-723D-3741-AF1A-88697B9F7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51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5D9607-2AA1-634D-86D3-07E11C47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5320" y="212660"/>
            <a:ext cx="964019" cy="96401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65ED82F5-BCAE-7B48-BECA-80F4CF213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873" y="-385958"/>
            <a:ext cx="12207867" cy="7629917"/>
          </a:xfrm>
          <a:prstGeom prst="rect">
            <a:avLst/>
          </a:prstGeom>
        </p:spPr>
      </p:pic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2F51FEE7-93E5-6146-B041-DD2047EDC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27810"/>
              </p:ext>
            </p:extLst>
          </p:nvPr>
        </p:nvGraphicFramePr>
        <p:xfrm>
          <a:off x="-5580587" y="4450742"/>
          <a:ext cx="1758518" cy="217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851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310950">
                <a:tc>
                  <a:txBody>
                    <a:bodyPr/>
                    <a:lstStyle/>
                    <a:p>
                      <a:r>
                        <a:rPr lang="en-US" sz="1300" dirty="0"/>
                        <a:t>NCRQUALITYREP</a:t>
                      </a:r>
                    </a:p>
                  </a:txBody>
                  <a:tcPr marL="113073" marR="113073" marT="56536" marB="5653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310950">
                <a:tc>
                  <a:txBody>
                    <a:bodyPr/>
                    <a:lstStyle/>
                    <a:p>
                      <a:r>
                        <a:rPr lang="en-US" sz="1300" dirty="0" err="1"/>
                        <a:t>qRepID</a:t>
                      </a:r>
                      <a:r>
                        <a:rPr lang="en-US" sz="1300" dirty="0"/>
                        <a:t>*</a:t>
                      </a:r>
                    </a:p>
                  </a:txBody>
                  <a:tcPr marL="113073" marR="113073" marT="56536" marB="56536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310950">
                <a:tc>
                  <a:txBody>
                    <a:bodyPr/>
                    <a:lstStyle/>
                    <a:p>
                      <a:r>
                        <a:rPr lang="en-US" sz="1300" dirty="0" err="1"/>
                        <a:t>ncrFormConfirm</a:t>
                      </a:r>
                      <a:endParaRPr lang="en-US" sz="1300" dirty="0"/>
                    </a:p>
                  </a:txBody>
                  <a:tcPr marL="113073" marR="113073" marT="56536" marB="5653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310950">
                <a:tc>
                  <a:txBody>
                    <a:bodyPr/>
                    <a:lstStyle/>
                    <a:p>
                      <a:r>
                        <a:rPr lang="en-US" sz="1300" dirty="0" err="1"/>
                        <a:t>ncrIdentityProcess</a:t>
                      </a:r>
                      <a:endParaRPr lang="en-US" sz="1300" dirty="0"/>
                    </a:p>
                  </a:txBody>
                  <a:tcPr marL="113073" marR="113073" marT="56536" marB="5653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310950">
                <a:tc>
                  <a:txBody>
                    <a:bodyPr/>
                    <a:lstStyle/>
                    <a:p>
                      <a:r>
                        <a:rPr lang="en-US" sz="1300" dirty="0" err="1"/>
                        <a:t>ncrDefectDescription</a:t>
                      </a:r>
                      <a:endParaRPr lang="en-US" sz="1300" dirty="0"/>
                    </a:p>
                  </a:txBody>
                  <a:tcPr marL="113073" marR="113073" marT="56536" marB="5653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0972"/>
                  </a:ext>
                </a:extLst>
              </a:tr>
              <a:tr h="310950">
                <a:tc>
                  <a:txBody>
                    <a:bodyPr/>
                    <a:lstStyle/>
                    <a:p>
                      <a:r>
                        <a:rPr lang="en-US" sz="1300" dirty="0" err="1"/>
                        <a:t>ncrQuantityDefective</a:t>
                      </a:r>
                      <a:endParaRPr lang="en-US" sz="1300" dirty="0"/>
                    </a:p>
                  </a:txBody>
                  <a:tcPr marL="113073" marR="113073" marT="56536" marB="5653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10269"/>
                  </a:ext>
                </a:extLst>
              </a:tr>
              <a:tr h="310950">
                <a:tc>
                  <a:txBody>
                    <a:bodyPr/>
                    <a:lstStyle/>
                    <a:p>
                      <a:r>
                        <a:rPr lang="en-US" sz="1300" dirty="0" err="1"/>
                        <a:t>ncrID</a:t>
                      </a:r>
                      <a:r>
                        <a:rPr lang="en-US" sz="1300" dirty="0"/>
                        <a:t>#</a:t>
                      </a:r>
                    </a:p>
                  </a:txBody>
                  <a:tcPr marL="113073" marR="113073" marT="56536" marB="5653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49637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C1BD7F86-35C2-A74C-86AC-147EAAF7C1CD}"/>
              </a:ext>
            </a:extLst>
          </p:cNvPr>
          <p:cNvGrpSpPr/>
          <p:nvPr/>
        </p:nvGrpSpPr>
        <p:grpSpPr>
          <a:xfrm>
            <a:off x="-995378" y="3993017"/>
            <a:ext cx="1321569" cy="200360"/>
            <a:chOff x="1823252" y="2267748"/>
            <a:chExt cx="1321569" cy="2003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06304B5-20B5-C84A-A15B-E36E2F05E57B}"/>
                </a:ext>
              </a:extLst>
            </p:cNvPr>
            <p:cNvGrpSpPr/>
            <p:nvPr/>
          </p:nvGrpSpPr>
          <p:grpSpPr>
            <a:xfrm>
              <a:off x="1823252" y="2267748"/>
              <a:ext cx="1321569" cy="200357"/>
              <a:chOff x="3615489" y="5273917"/>
              <a:chExt cx="1321569" cy="200357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4D3C6B7-18C6-EA43-BE88-BCBB85F536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489" y="5374097"/>
                <a:ext cx="1321569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5379AB2-C15C-7144-9F94-048BCC44001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358F7B7-10C5-6B46-8FD4-E0464B704D6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50756" y="2367930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A4F4A86F-40C7-2244-AF3E-4E54056B4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824026"/>
              </p:ext>
            </p:extLst>
          </p:nvPr>
        </p:nvGraphicFramePr>
        <p:xfrm>
          <a:off x="-2373745" y="373673"/>
          <a:ext cx="99288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882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300" dirty="0"/>
                        <a:t>REVISION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300" dirty="0" err="1"/>
                        <a:t>revID</a:t>
                      </a:r>
                      <a:r>
                        <a:rPr lang="en-US" sz="13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300" dirty="0" err="1"/>
                        <a:t>revNum</a:t>
                      </a:r>
                      <a:endParaRPr lang="en-US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300" dirty="0" err="1"/>
                        <a:t>revDate</a:t>
                      </a:r>
                      <a:endParaRPr lang="en-US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644732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300" dirty="0" err="1"/>
                        <a:t>revUpdate</a:t>
                      </a:r>
                      <a:endParaRPr lang="en-US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75126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300" dirty="0" err="1"/>
                        <a:t>ncrID</a:t>
                      </a:r>
                      <a:r>
                        <a:rPr lang="en-US" sz="130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22567"/>
                  </a:ext>
                </a:extLst>
              </a:tr>
            </a:tbl>
          </a:graphicData>
        </a:graphic>
      </p:graphicFrame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8C7A3282-1533-B44F-BFC9-C06183F126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065455"/>
              </p:ext>
            </p:extLst>
          </p:nvPr>
        </p:nvGraphicFramePr>
        <p:xfrm>
          <a:off x="-7777135" y="580300"/>
          <a:ext cx="1150039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039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300" dirty="0"/>
                        <a:t>REVISIONLOG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300" dirty="0" err="1"/>
                        <a:t>revLogID</a:t>
                      </a:r>
                      <a:r>
                        <a:rPr lang="en-US" sz="13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300" dirty="0" err="1"/>
                        <a:t>revID</a:t>
                      </a:r>
                      <a:r>
                        <a:rPr lang="en-US" sz="130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pSp>
        <p:nvGrpSpPr>
          <p:cNvPr id="32" name="Group 31">
            <a:extLst>
              <a:ext uri="{FF2B5EF4-FFF2-40B4-BE49-F238E27FC236}">
                <a16:creationId xmlns:a16="http://schemas.microsoft.com/office/drawing/2014/main" id="{BDF18B18-772D-814A-B969-DBB6EEDB0288}"/>
              </a:ext>
            </a:extLst>
          </p:cNvPr>
          <p:cNvGrpSpPr/>
          <p:nvPr/>
        </p:nvGrpSpPr>
        <p:grpSpPr>
          <a:xfrm>
            <a:off x="-6627096" y="777679"/>
            <a:ext cx="4365914" cy="523220"/>
            <a:chOff x="1544491" y="1499277"/>
            <a:chExt cx="4365914" cy="52322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57FF4B-7476-EB4F-97D3-AFDCC4ED610A}"/>
                </a:ext>
              </a:extLst>
            </p:cNvPr>
            <p:cNvSpPr txBox="1"/>
            <p:nvPr/>
          </p:nvSpPr>
          <p:spPr>
            <a:xfrm rot="10800000">
              <a:off x="5546203" y="1499277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712FC10-E286-3341-A683-B6419A83FC4E}"/>
                </a:ext>
              </a:extLst>
            </p:cNvPr>
            <p:cNvCxnSpPr>
              <a:cxnSpLocks/>
            </p:cNvCxnSpPr>
            <p:nvPr/>
          </p:nvCxnSpPr>
          <p:spPr>
            <a:xfrm>
              <a:off x="1544491" y="1740001"/>
              <a:ext cx="4253351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8AB3092-ABC1-384E-8F12-7C809B4445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25344" y="1743557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42CB9B3-B916-DE43-B275-B38BBF0B76D6}"/>
              </a:ext>
            </a:extLst>
          </p:cNvPr>
          <p:cNvGrpSpPr/>
          <p:nvPr/>
        </p:nvGrpSpPr>
        <p:grpSpPr>
          <a:xfrm>
            <a:off x="-1380863" y="376886"/>
            <a:ext cx="2064012" cy="1518351"/>
            <a:chOff x="4125872" y="1143661"/>
            <a:chExt cx="2064012" cy="151835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DAF5997-7274-1443-8AEC-704FC674F34F}"/>
                </a:ext>
              </a:extLst>
            </p:cNvPr>
            <p:cNvGrpSpPr/>
            <p:nvPr/>
          </p:nvGrpSpPr>
          <p:grpSpPr>
            <a:xfrm>
              <a:off x="4125872" y="1143661"/>
              <a:ext cx="2064012" cy="1429191"/>
              <a:chOff x="2379417" y="2264691"/>
              <a:chExt cx="2064012" cy="142919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8082506-8560-914F-BB35-CD4B3867BC3E}"/>
                  </a:ext>
                </a:extLst>
              </p:cNvPr>
              <p:cNvGrpSpPr/>
              <p:nvPr/>
            </p:nvGrpSpPr>
            <p:grpSpPr>
              <a:xfrm>
                <a:off x="2379417" y="2264691"/>
                <a:ext cx="1964632" cy="203414"/>
                <a:chOff x="4171654" y="5270860"/>
                <a:chExt cx="1964632" cy="203414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6E3212A-8C1A-3142-8884-5611E5D414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71654" y="5374097"/>
                  <a:ext cx="1964632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BBC32898-5BCF-334F-A94A-9C6DB401A7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5852" y="5270860"/>
                  <a:ext cx="4264" cy="203414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153385C-E51E-4044-B9D1-C3D2A5CEAD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337" y="3693882"/>
                <a:ext cx="20409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BD0A44-055B-1A4D-8BF3-DEEACF50FAFF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04" y="1231174"/>
              <a:ext cx="0" cy="143083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5BC1AC9-F66A-8D4E-96BA-F518A1C6D5AA}"/>
              </a:ext>
            </a:extLst>
          </p:cNvPr>
          <p:cNvGrpSpPr/>
          <p:nvPr/>
        </p:nvGrpSpPr>
        <p:grpSpPr>
          <a:xfrm>
            <a:off x="-3822069" y="5839905"/>
            <a:ext cx="4132847" cy="200357"/>
            <a:chOff x="2466555" y="4933348"/>
            <a:chExt cx="4132847" cy="20035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6A49BBC-4FC5-0C4E-869E-DAFAAF55F4BE}"/>
                </a:ext>
              </a:extLst>
            </p:cNvPr>
            <p:cNvGrpSpPr/>
            <p:nvPr/>
          </p:nvGrpSpPr>
          <p:grpSpPr>
            <a:xfrm>
              <a:off x="2542437" y="4933348"/>
              <a:ext cx="3968095" cy="200357"/>
              <a:chOff x="49425" y="3463352"/>
              <a:chExt cx="3968095" cy="200357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A714B2D-D053-864C-A3D2-8E0D17B0F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25" y="3463352"/>
                <a:ext cx="0" cy="200357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667B852-0CCF-9340-BF02-D8DBDF49F35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917341" y="3563531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0342330-4934-654E-96B8-D5704F157007}"/>
                </a:ext>
              </a:extLst>
            </p:cNvPr>
            <p:cNvCxnSpPr>
              <a:cxnSpLocks/>
            </p:cNvCxnSpPr>
            <p:nvPr/>
          </p:nvCxnSpPr>
          <p:spPr>
            <a:xfrm>
              <a:off x="2466555" y="5033526"/>
              <a:ext cx="413284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F888666C-5390-2442-87E5-196A6A730B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661" y="1781124"/>
            <a:ext cx="3495353" cy="4949419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F487E347-694E-6347-9877-FFED438DD3D9}"/>
              </a:ext>
            </a:extLst>
          </p:cNvPr>
          <p:cNvSpPr txBox="1"/>
          <p:nvPr/>
        </p:nvSpPr>
        <p:spPr>
          <a:xfrm>
            <a:off x="6221800" y="5429457"/>
            <a:ext cx="303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1F51FF"/>
                </a:solidFill>
                <a:latin typeface="Centauri" panose="02000500000000000000" pitchFamily="2" charset="0"/>
              </a:rPr>
              <a:t>Engineering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B1D40C3-480B-4D4C-A10F-004250498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136586"/>
              </p:ext>
            </p:extLst>
          </p:nvPr>
        </p:nvGraphicFramePr>
        <p:xfrm>
          <a:off x="-7861183" y="5559451"/>
          <a:ext cx="1318136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13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0846">
                <a:tc>
                  <a:txBody>
                    <a:bodyPr/>
                    <a:lstStyle/>
                    <a:p>
                      <a:r>
                        <a:rPr lang="en-US" sz="1300" dirty="0"/>
                        <a:t>SUPPLIER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r>
                        <a:rPr lang="en-US" sz="1300" dirty="0" err="1"/>
                        <a:t>supplierID</a:t>
                      </a:r>
                      <a:r>
                        <a:rPr lang="en-US" sz="13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supplierName</a:t>
                      </a:r>
                      <a:endParaRPr lang="en-US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/>
                        <a:t>ncrLogNum</a:t>
                      </a:r>
                      <a:r>
                        <a:rPr lang="en-US" sz="130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4DD27916-F87A-1A4D-A8F5-223AD1765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249511"/>
              </p:ext>
            </p:extLst>
          </p:nvPr>
        </p:nvGraphicFramePr>
        <p:xfrm>
          <a:off x="-7861183" y="3369296"/>
          <a:ext cx="1318136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13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82290">
                <a:tc>
                  <a:txBody>
                    <a:bodyPr/>
                    <a:lstStyle/>
                    <a:p>
                      <a:r>
                        <a:rPr lang="en-US" sz="1300" dirty="0"/>
                        <a:t>PRODUCT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300" dirty="0" err="1"/>
                        <a:t>prodID</a:t>
                      </a:r>
                      <a:r>
                        <a:rPr lang="en-US" sz="13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300" dirty="0" err="1"/>
                        <a:t>prodNo</a:t>
                      </a:r>
                      <a:endParaRPr lang="en-US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300" dirty="0" err="1"/>
                        <a:t>prodDescription</a:t>
                      </a:r>
                      <a:endParaRPr lang="en-US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300" dirty="0" err="1"/>
                        <a:t>supplierID</a:t>
                      </a:r>
                      <a:r>
                        <a:rPr lang="en-US" sz="130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146865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4E849D72-01EE-4A4D-82EF-C07503A354D1}"/>
              </a:ext>
            </a:extLst>
          </p:cNvPr>
          <p:cNvGrpSpPr/>
          <p:nvPr/>
        </p:nvGrpSpPr>
        <p:grpSpPr>
          <a:xfrm rot="16200000">
            <a:off x="-7700129" y="4875202"/>
            <a:ext cx="856431" cy="523220"/>
            <a:chOff x="3615489" y="5132064"/>
            <a:chExt cx="856431" cy="52322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9374F0D-C5AA-5C48-9D81-346C4EA7B50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989455" y="5000132"/>
              <a:ext cx="0" cy="74793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0D4046-A0EE-3A4C-B65C-B4D3BC490437}"/>
                </a:ext>
              </a:extLst>
            </p:cNvPr>
            <p:cNvSpPr txBox="1"/>
            <p:nvPr/>
          </p:nvSpPr>
          <p:spPr>
            <a:xfrm rot="10800000">
              <a:off x="4107718" y="5132064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58A794-54DC-F045-87CC-611117861C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06764" y="5374096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25613CC3-2C60-484B-A447-8BDFA1261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9561"/>
              </p:ext>
            </p:extLst>
          </p:nvPr>
        </p:nvGraphicFramePr>
        <p:xfrm>
          <a:off x="-5580587" y="2315247"/>
          <a:ext cx="1758518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851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300" dirty="0"/>
                        <a:t>SALE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300" dirty="0" err="1"/>
                        <a:t>saleID</a:t>
                      </a:r>
                      <a:r>
                        <a:rPr lang="en-US" sz="13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300" dirty="0" err="1"/>
                        <a:t>salesOrderReceiptNum</a:t>
                      </a:r>
                      <a:endParaRPr lang="en-US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39519451-9124-8E44-9836-2F88A8CF8BE7}"/>
              </a:ext>
            </a:extLst>
          </p:cNvPr>
          <p:cNvGrpSpPr/>
          <p:nvPr/>
        </p:nvGrpSpPr>
        <p:grpSpPr>
          <a:xfrm>
            <a:off x="-6543047" y="3578001"/>
            <a:ext cx="3877281" cy="523220"/>
            <a:chOff x="-969378" y="2937980"/>
            <a:chExt cx="3877281" cy="52322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9DBB267-3E28-004D-9991-DD3EF0C5DF99}"/>
                </a:ext>
              </a:extLst>
            </p:cNvPr>
            <p:cNvGrpSpPr/>
            <p:nvPr/>
          </p:nvGrpSpPr>
          <p:grpSpPr>
            <a:xfrm rot="16200000">
              <a:off x="786680" y="1339977"/>
              <a:ext cx="523220" cy="3719226"/>
              <a:chOff x="3864773" y="3522056"/>
              <a:chExt cx="523220" cy="371922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11F0D2-E429-2341-BBEB-FDA83DBA9A3C}"/>
                  </a:ext>
                </a:extLst>
              </p:cNvPr>
              <p:cNvSpPr txBox="1"/>
              <p:nvPr/>
            </p:nvSpPr>
            <p:spPr>
              <a:xfrm rot="16200000">
                <a:off x="3944282" y="6797571"/>
                <a:ext cx="36420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&gt;</a:t>
                </a:r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DDC40BE-ED7B-1B4D-B1BB-5482E58701D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144579" y="3435626"/>
                <a:ext cx="0" cy="17286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937B1AB-C3B9-D84D-865C-1E5B73A6312A}"/>
                </a:ext>
              </a:extLst>
            </p:cNvPr>
            <p:cNvCxnSpPr>
              <a:cxnSpLocks/>
            </p:cNvCxnSpPr>
            <p:nvPr/>
          </p:nvCxnSpPr>
          <p:spPr>
            <a:xfrm>
              <a:off x="-969378" y="3181394"/>
              <a:ext cx="3765791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630229A6-8447-5C48-AB49-270A6B2ED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764209"/>
              </p:ext>
            </p:extLst>
          </p:nvPr>
        </p:nvGraphicFramePr>
        <p:xfrm>
          <a:off x="-2775978" y="3230188"/>
          <a:ext cx="176871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71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300" dirty="0"/>
                        <a:t>PRODUCT_ORDER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300" dirty="0" err="1"/>
                        <a:t>orderID</a:t>
                      </a:r>
                      <a:r>
                        <a:rPr lang="en-US" sz="13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300" dirty="0" err="1"/>
                        <a:t>orderProductNo</a:t>
                      </a:r>
                      <a:endParaRPr lang="en-US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300" dirty="0" err="1"/>
                        <a:t>orderProductQuantity</a:t>
                      </a:r>
                      <a:endParaRPr lang="en-US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300" dirty="0" err="1"/>
                        <a:t>prodID</a:t>
                      </a:r>
                      <a:r>
                        <a:rPr lang="en-US" sz="130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99275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300" dirty="0" err="1"/>
                        <a:t>saleID</a:t>
                      </a:r>
                      <a:r>
                        <a:rPr lang="en-US" sz="130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23926"/>
                  </a:ext>
                </a:extLst>
              </a:tr>
            </a:tbl>
          </a:graphicData>
        </a:graphic>
      </p:graphicFrame>
      <p:grpSp>
        <p:nvGrpSpPr>
          <p:cNvPr id="65" name="Group 64">
            <a:extLst>
              <a:ext uri="{FF2B5EF4-FFF2-40B4-BE49-F238E27FC236}">
                <a16:creationId xmlns:a16="http://schemas.microsoft.com/office/drawing/2014/main" id="{6B96488B-D9F0-F040-85CE-F3D50F49B76C}"/>
              </a:ext>
            </a:extLst>
          </p:cNvPr>
          <p:cNvGrpSpPr/>
          <p:nvPr/>
        </p:nvGrpSpPr>
        <p:grpSpPr>
          <a:xfrm>
            <a:off x="-3822069" y="2590937"/>
            <a:ext cx="2192059" cy="747036"/>
            <a:chOff x="4613416" y="2590937"/>
            <a:chExt cx="2192059" cy="74703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E7CAB79-20EA-B849-A73E-98DB1297F8AC}"/>
                </a:ext>
              </a:extLst>
            </p:cNvPr>
            <p:cNvGrpSpPr/>
            <p:nvPr/>
          </p:nvGrpSpPr>
          <p:grpSpPr>
            <a:xfrm>
              <a:off x="4689298" y="2590937"/>
              <a:ext cx="2116177" cy="747036"/>
              <a:chOff x="2215210" y="2245133"/>
              <a:chExt cx="2116177" cy="74703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53EC6DA-0F41-7D45-BC3F-FABA17863C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3098" y="2320925"/>
                <a:ext cx="0" cy="561646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866D24-762A-FC48-9B5F-2A344A74A326}"/>
                  </a:ext>
                </a:extLst>
              </p:cNvPr>
              <p:cNvSpPr txBox="1"/>
              <p:nvPr/>
            </p:nvSpPr>
            <p:spPr>
              <a:xfrm rot="16200000">
                <a:off x="3887676" y="2548458"/>
                <a:ext cx="36420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&gt;</a:t>
                </a:r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D158EEF-2BA0-7540-97B3-75A491ED2D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15210" y="2245133"/>
                <a:ext cx="0" cy="167237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E8B9A96-62DD-8546-A2B4-4BF879B04D66}"/>
                </a:ext>
              </a:extLst>
            </p:cNvPr>
            <p:cNvCxnSpPr>
              <a:cxnSpLocks/>
            </p:cNvCxnSpPr>
            <p:nvPr/>
          </p:nvCxnSpPr>
          <p:spPr>
            <a:xfrm>
              <a:off x="4613416" y="2674556"/>
              <a:ext cx="1959644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B833F5F9-EBE2-C34E-9634-F8EAD523DCA5}"/>
              </a:ext>
            </a:extLst>
          </p:cNvPr>
          <p:cNvSpPr txBox="1"/>
          <p:nvPr/>
        </p:nvSpPr>
        <p:spPr>
          <a:xfrm>
            <a:off x="-7817429" y="1679827"/>
            <a:ext cx="4652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1F51FF"/>
                </a:solidFill>
                <a:latin typeface="Centauri" panose="02000500000000000000" pitchFamily="2" charset="0"/>
              </a:rPr>
              <a:t>Quality </a:t>
            </a:r>
            <a:r>
              <a:rPr lang="en-US" dirty="0" err="1">
                <a:solidFill>
                  <a:srgbClr val="1F51FF"/>
                </a:solidFill>
                <a:latin typeface="Centauri" panose="02000500000000000000" pitchFamily="2" charset="0"/>
              </a:rPr>
              <a:t>InsPector</a:t>
            </a:r>
            <a:endParaRPr lang="en-US" dirty="0">
              <a:solidFill>
                <a:srgbClr val="1F51FF"/>
              </a:solidFill>
              <a:latin typeface="Centauri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2205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B262AC-0581-614D-AED0-10B4F10C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0" y="0"/>
            <a:ext cx="12192000" cy="6865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4E8B35-723D-3741-AF1A-88697B9F7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51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5D9607-2AA1-634D-86D3-07E11C47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5320" y="212660"/>
            <a:ext cx="964019" cy="96401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65ED82F5-BCAE-7B48-BECA-80F4CF213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873" y="-2638280"/>
            <a:ext cx="12207867" cy="762991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1BD7F86-35C2-A74C-86AC-147EAAF7C1CD}"/>
              </a:ext>
            </a:extLst>
          </p:cNvPr>
          <p:cNvGrpSpPr/>
          <p:nvPr/>
        </p:nvGrpSpPr>
        <p:grpSpPr>
          <a:xfrm>
            <a:off x="-995378" y="2424553"/>
            <a:ext cx="1321569" cy="200360"/>
            <a:chOff x="1823252" y="2267748"/>
            <a:chExt cx="1321569" cy="2003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06304B5-20B5-C84A-A15B-E36E2F05E57B}"/>
                </a:ext>
              </a:extLst>
            </p:cNvPr>
            <p:cNvGrpSpPr/>
            <p:nvPr/>
          </p:nvGrpSpPr>
          <p:grpSpPr>
            <a:xfrm>
              <a:off x="1823252" y="2267748"/>
              <a:ext cx="1321569" cy="200357"/>
              <a:chOff x="3615489" y="5273917"/>
              <a:chExt cx="1321569" cy="200357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4D3C6B7-18C6-EA43-BE88-BCBB85F536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489" y="5374097"/>
                <a:ext cx="1321569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5379AB2-C15C-7144-9F94-048BCC44001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358F7B7-10C5-6B46-8FD4-E0464B704D6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50756" y="2367930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42CB9B3-B916-DE43-B275-B38BBF0B76D6}"/>
              </a:ext>
            </a:extLst>
          </p:cNvPr>
          <p:cNvGrpSpPr/>
          <p:nvPr/>
        </p:nvGrpSpPr>
        <p:grpSpPr>
          <a:xfrm>
            <a:off x="-1380863" y="-1191578"/>
            <a:ext cx="2064012" cy="1518351"/>
            <a:chOff x="4125872" y="1143661"/>
            <a:chExt cx="2064012" cy="151835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DAF5997-7274-1443-8AEC-704FC674F34F}"/>
                </a:ext>
              </a:extLst>
            </p:cNvPr>
            <p:cNvGrpSpPr/>
            <p:nvPr/>
          </p:nvGrpSpPr>
          <p:grpSpPr>
            <a:xfrm>
              <a:off x="4125872" y="1143661"/>
              <a:ext cx="2064012" cy="1429191"/>
              <a:chOff x="2379417" y="2264691"/>
              <a:chExt cx="2064012" cy="142919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8082506-8560-914F-BB35-CD4B3867BC3E}"/>
                  </a:ext>
                </a:extLst>
              </p:cNvPr>
              <p:cNvGrpSpPr/>
              <p:nvPr/>
            </p:nvGrpSpPr>
            <p:grpSpPr>
              <a:xfrm>
                <a:off x="2379417" y="2264691"/>
                <a:ext cx="1964632" cy="203414"/>
                <a:chOff x="4171654" y="5270860"/>
                <a:chExt cx="1964632" cy="203414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6E3212A-8C1A-3142-8884-5611E5D414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71654" y="5374097"/>
                  <a:ext cx="1964632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BBC32898-5BCF-334F-A94A-9C6DB401A7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5852" y="5270860"/>
                  <a:ext cx="4264" cy="203414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153385C-E51E-4044-B9D1-C3D2A5CEAD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337" y="3693882"/>
                <a:ext cx="20409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BD0A44-055B-1A4D-8BF3-DEEACF50FAFF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04" y="1231174"/>
              <a:ext cx="0" cy="143083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5BC1AC9-F66A-8D4E-96BA-F518A1C6D5AA}"/>
              </a:ext>
            </a:extLst>
          </p:cNvPr>
          <p:cNvGrpSpPr/>
          <p:nvPr/>
        </p:nvGrpSpPr>
        <p:grpSpPr>
          <a:xfrm>
            <a:off x="-3822069" y="4271441"/>
            <a:ext cx="4132847" cy="200357"/>
            <a:chOff x="2466555" y="4933348"/>
            <a:chExt cx="4132847" cy="20035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6A49BBC-4FC5-0C4E-869E-DAFAAF55F4BE}"/>
                </a:ext>
              </a:extLst>
            </p:cNvPr>
            <p:cNvGrpSpPr/>
            <p:nvPr/>
          </p:nvGrpSpPr>
          <p:grpSpPr>
            <a:xfrm>
              <a:off x="2542437" y="4933348"/>
              <a:ext cx="3968095" cy="200357"/>
              <a:chOff x="49425" y="3463352"/>
              <a:chExt cx="3968095" cy="200357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A714B2D-D053-864C-A3D2-8E0D17B0F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25" y="3463352"/>
                <a:ext cx="0" cy="200357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667B852-0CCF-9340-BF02-D8DBDF49F35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917341" y="3563531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0342330-4934-654E-96B8-D5704F157007}"/>
                </a:ext>
              </a:extLst>
            </p:cNvPr>
            <p:cNvCxnSpPr>
              <a:cxnSpLocks/>
            </p:cNvCxnSpPr>
            <p:nvPr/>
          </p:nvCxnSpPr>
          <p:spPr>
            <a:xfrm>
              <a:off x="2466555" y="5033526"/>
              <a:ext cx="413284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F888666C-5390-2442-87E5-196A6A730B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661" y="212660"/>
            <a:ext cx="3495353" cy="494941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793AA9A-A4B4-2B41-A77A-161B6E970B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-385956"/>
            <a:ext cx="12207861" cy="7629913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27CD7CA4-19C2-E648-8277-64BB396AE708}"/>
              </a:ext>
            </a:extLst>
          </p:cNvPr>
          <p:cNvGrpSpPr/>
          <p:nvPr/>
        </p:nvGrpSpPr>
        <p:grpSpPr>
          <a:xfrm>
            <a:off x="1594036" y="5072202"/>
            <a:ext cx="523220" cy="542778"/>
            <a:chOff x="1523224" y="5072202"/>
            <a:chExt cx="523220" cy="542778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1E9EFC9-BFD0-CF44-BEBF-291A80F4BF61}"/>
                </a:ext>
              </a:extLst>
            </p:cNvPr>
            <p:cNvGrpSpPr/>
            <p:nvPr/>
          </p:nvGrpSpPr>
          <p:grpSpPr>
            <a:xfrm rot="16200000">
              <a:off x="1583391" y="5187642"/>
              <a:ext cx="431238" cy="200357"/>
              <a:chOff x="2713583" y="2267751"/>
              <a:chExt cx="431238" cy="200357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88F55C5-0C97-D044-B0EE-A48BFD32780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929202" y="2152311"/>
                <a:ext cx="0" cy="4312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A8B89D8-5975-A94A-AB1C-BE7CB9DB8CF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950756" y="2367930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A68ACA2-EC14-AA42-8D9A-419305E1FED9}"/>
                </a:ext>
              </a:extLst>
            </p:cNvPr>
            <p:cNvSpPr txBox="1"/>
            <p:nvPr/>
          </p:nvSpPr>
          <p:spPr>
            <a:xfrm rot="16200000">
              <a:off x="1602733" y="5171269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</p:grpSp>
      <p:graphicFrame>
        <p:nvGraphicFramePr>
          <p:cNvPr id="95" name="Table 7">
            <a:extLst>
              <a:ext uri="{FF2B5EF4-FFF2-40B4-BE49-F238E27FC236}">
                <a16:creationId xmlns:a16="http://schemas.microsoft.com/office/drawing/2014/main" id="{C9DD59F2-DDB0-9148-8EB7-9B3130C4F9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811032"/>
              </p:ext>
            </p:extLst>
          </p:nvPr>
        </p:nvGraphicFramePr>
        <p:xfrm>
          <a:off x="976387" y="5510591"/>
          <a:ext cx="1758518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851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300" dirty="0"/>
                        <a:t>AUDIT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300" dirty="0" err="1"/>
                        <a:t>auditID</a:t>
                      </a:r>
                      <a:r>
                        <a:rPr lang="en-US" sz="13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300" dirty="0" err="1"/>
                        <a:t>CreatedBy</a:t>
                      </a:r>
                      <a:endParaRPr lang="en-US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300" dirty="0" err="1"/>
                        <a:t>CreatedOn</a:t>
                      </a:r>
                      <a:endParaRPr lang="en-US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303493"/>
                  </a:ext>
                </a:extLst>
              </a:tr>
            </a:tbl>
          </a:graphicData>
        </a:graphic>
      </p:graphicFrame>
      <p:sp>
        <p:nvSpPr>
          <p:cNvPr id="96" name="TextBox 95">
            <a:extLst>
              <a:ext uri="{FF2B5EF4-FFF2-40B4-BE49-F238E27FC236}">
                <a16:creationId xmlns:a16="http://schemas.microsoft.com/office/drawing/2014/main" id="{9B84F645-5AE7-CF48-A85F-DADF4A129DB5}"/>
              </a:ext>
            </a:extLst>
          </p:cNvPr>
          <p:cNvSpPr txBox="1"/>
          <p:nvPr/>
        </p:nvSpPr>
        <p:spPr>
          <a:xfrm>
            <a:off x="3479394" y="5709746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1F51FF"/>
                </a:solidFill>
                <a:latin typeface="Centauri" panose="02000500000000000000" pitchFamily="2" charset="0"/>
              </a:rPr>
              <a:t>Purchasing</a:t>
            </a:r>
          </a:p>
        </p:txBody>
      </p:sp>
    </p:spTree>
    <p:extLst>
      <p:ext uri="{BB962C8B-B14F-4D97-AF65-F5344CB8AC3E}">
        <p14:creationId xmlns:p14="http://schemas.microsoft.com/office/powerpoint/2010/main" val="3923551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B262AC-0581-614D-AED0-10B4F10C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0" y="0"/>
            <a:ext cx="12192000" cy="6865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4E8B35-723D-3741-AF1A-88697B9F7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51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5D9607-2AA1-634D-86D3-07E11C47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5320" y="212660"/>
            <a:ext cx="964019" cy="96401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65ED82F5-BCAE-7B48-BECA-80F4CF213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551991" y="-2638280"/>
            <a:ext cx="12207867" cy="762991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1BD7F86-35C2-A74C-86AC-147EAAF7C1CD}"/>
              </a:ext>
            </a:extLst>
          </p:cNvPr>
          <p:cNvGrpSpPr/>
          <p:nvPr/>
        </p:nvGrpSpPr>
        <p:grpSpPr>
          <a:xfrm>
            <a:off x="-14531496" y="2424553"/>
            <a:ext cx="1321569" cy="200360"/>
            <a:chOff x="1823252" y="2267748"/>
            <a:chExt cx="1321569" cy="2003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06304B5-20B5-C84A-A15B-E36E2F05E57B}"/>
                </a:ext>
              </a:extLst>
            </p:cNvPr>
            <p:cNvGrpSpPr/>
            <p:nvPr/>
          </p:nvGrpSpPr>
          <p:grpSpPr>
            <a:xfrm>
              <a:off x="1823252" y="2267748"/>
              <a:ext cx="1321569" cy="200357"/>
              <a:chOff x="3615489" y="5273917"/>
              <a:chExt cx="1321569" cy="200357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4D3C6B7-18C6-EA43-BE88-BCBB85F536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489" y="5374097"/>
                <a:ext cx="1321569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5379AB2-C15C-7144-9F94-048BCC44001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358F7B7-10C5-6B46-8FD4-E0464B704D6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50756" y="2367930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42CB9B3-B916-DE43-B275-B38BBF0B76D6}"/>
              </a:ext>
            </a:extLst>
          </p:cNvPr>
          <p:cNvGrpSpPr/>
          <p:nvPr/>
        </p:nvGrpSpPr>
        <p:grpSpPr>
          <a:xfrm>
            <a:off x="-14916981" y="-1191578"/>
            <a:ext cx="2064012" cy="1518351"/>
            <a:chOff x="4125872" y="1143661"/>
            <a:chExt cx="2064012" cy="151835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DAF5997-7274-1443-8AEC-704FC674F34F}"/>
                </a:ext>
              </a:extLst>
            </p:cNvPr>
            <p:cNvGrpSpPr/>
            <p:nvPr/>
          </p:nvGrpSpPr>
          <p:grpSpPr>
            <a:xfrm>
              <a:off x="4125872" y="1143661"/>
              <a:ext cx="2064012" cy="1429191"/>
              <a:chOff x="2379417" y="2264691"/>
              <a:chExt cx="2064012" cy="142919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8082506-8560-914F-BB35-CD4B3867BC3E}"/>
                  </a:ext>
                </a:extLst>
              </p:cNvPr>
              <p:cNvGrpSpPr/>
              <p:nvPr/>
            </p:nvGrpSpPr>
            <p:grpSpPr>
              <a:xfrm>
                <a:off x="2379417" y="2264691"/>
                <a:ext cx="1964632" cy="203414"/>
                <a:chOff x="4171654" y="5270860"/>
                <a:chExt cx="1964632" cy="203414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6E3212A-8C1A-3142-8884-5611E5D414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71654" y="5374097"/>
                  <a:ext cx="1964632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BBC32898-5BCF-334F-A94A-9C6DB401A7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5852" y="5270860"/>
                  <a:ext cx="4264" cy="203414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153385C-E51E-4044-B9D1-C3D2A5CEAD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337" y="3693882"/>
                <a:ext cx="20409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BD0A44-055B-1A4D-8BF3-DEEACF50FAFF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04" y="1231174"/>
              <a:ext cx="0" cy="143083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5BC1AC9-F66A-8D4E-96BA-F518A1C6D5AA}"/>
              </a:ext>
            </a:extLst>
          </p:cNvPr>
          <p:cNvGrpSpPr/>
          <p:nvPr/>
        </p:nvGrpSpPr>
        <p:grpSpPr>
          <a:xfrm>
            <a:off x="-17358187" y="4271441"/>
            <a:ext cx="4132847" cy="200357"/>
            <a:chOff x="2466555" y="4933348"/>
            <a:chExt cx="4132847" cy="20035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6A49BBC-4FC5-0C4E-869E-DAFAAF55F4BE}"/>
                </a:ext>
              </a:extLst>
            </p:cNvPr>
            <p:cNvGrpSpPr/>
            <p:nvPr/>
          </p:nvGrpSpPr>
          <p:grpSpPr>
            <a:xfrm>
              <a:off x="2542437" y="4933348"/>
              <a:ext cx="3968095" cy="200357"/>
              <a:chOff x="49425" y="3463352"/>
              <a:chExt cx="3968095" cy="200357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A714B2D-D053-864C-A3D2-8E0D17B0F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25" y="3463352"/>
                <a:ext cx="0" cy="200357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667B852-0CCF-9340-BF02-D8DBDF49F35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917341" y="3563531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0342330-4934-654E-96B8-D5704F157007}"/>
                </a:ext>
              </a:extLst>
            </p:cNvPr>
            <p:cNvCxnSpPr>
              <a:cxnSpLocks/>
            </p:cNvCxnSpPr>
            <p:nvPr/>
          </p:nvCxnSpPr>
          <p:spPr>
            <a:xfrm>
              <a:off x="2466555" y="5033526"/>
              <a:ext cx="413284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F888666C-5390-2442-87E5-196A6A730B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689960" y="212660"/>
            <a:ext cx="3495353" cy="494941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793AA9A-A4B4-2B41-A77A-161B6E970B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3536119" y="-385956"/>
            <a:ext cx="12207861" cy="7629913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27CD7CA4-19C2-E648-8277-64BB396AE708}"/>
              </a:ext>
            </a:extLst>
          </p:cNvPr>
          <p:cNvGrpSpPr/>
          <p:nvPr/>
        </p:nvGrpSpPr>
        <p:grpSpPr>
          <a:xfrm>
            <a:off x="-11942082" y="5072202"/>
            <a:ext cx="523220" cy="542778"/>
            <a:chOff x="1523224" y="5072202"/>
            <a:chExt cx="523220" cy="542778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1E9EFC9-BFD0-CF44-BEBF-291A80F4BF61}"/>
                </a:ext>
              </a:extLst>
            </p:cNvPr>
            <p:cNvGrpSpPr/>
            <p:nvPr/>
          </p:nvGrpSpPr>
          <p:grpSpPr>
            <a:xfrm rot="16200000">
              <a:off x="1583391" y="5187642"/>
              <a:ext cx="431238" cy="200357"/>
              <a:chOff x="2713583" y="2267751"/>
              <a:chExt cx="431238" cy="200357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88F55C5-0C97-D044-B0EE-A48BFD32780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929202" y="2152311"/>
                <a:ext cx="0" cy="4312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A8B89D8-5975-A94A-AB1C-BE7CB9DB8CF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950756" y="2367930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A68ACA2-EC14-AA42-8D9A-419305E1FED9}"/>
                </a:ext>
              </a:extLst>
            </p:cNvPr>
            <p:cNvSpPr txBox="1"/>
            <p:nvPr/>
          </p:nvSpPr>
          <p:spPr>
            <a:xfrm rot="16200000">
              <a:off x="1602733" y="5171269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</p:grpSp>
      <p:graphicFrame>
        <p:nvGraphicFramePr>
          <p:cNvPr id="95" name="Table 7">
            <a:extLst>
              <a:ext uri="{FF2B5EF4-FFF2-40B4-BE49-F238E27FC236}">
                <a16:creationId xmlns:a16="http://schemas.microsoft.com/office/drawing/2014/main" id="{C9DD59F2-DDB0-9148-8EB7-9B3130C4F9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912454"/>
              </p:ext>
            </p:extLst>
          </p:nvPr>
        </p:nvGraphicFramePr>
        <p:xfrm>
          <a:off x="-12559731" y="5510591"/>
          <a:ext cx="1758518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851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300" dirty="0"/>
                        <a:t>AUDIT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300" dirty="0" err="1"/>
                        <a:t>auditID</a:t>
                      </a:r>
                      <a:r>
                        <a:rPr lang="en-US" sz="13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300" dirty="0" err="1"/>
                        <a:t>CreatedBy</a:t>
                      </a:r>
                      <a:endParaRPr lang="en-US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300" dirty="0" err="1"/>
                        <a:t>CreatedOn</a:t>
                      </a:r>
                      <a:endParaRPr lang="en-US" sz="13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303493"/>
                  </a:ext>
                </a:extLst>
              </a:tr>
            </a:tbl>
          </a:graphicData>
        </a:graphic>
      </p:graphicFrame>
      <p:sp>
        <p:nvSpPr>
          <p:cNvPr id="96" name="TextBox 95">
            <a:extLst>
              <a:ext uri="{FF2B5EF4-FFF2-40B4-BE49-F238E27FC236}">
                <a16:creationId xmlns:a16="http://schemas.microsoft.com/office/drawing/2014/main" id="{9B84F645-5AE7-CF48-A85F-DADF4A129DB5}"/>
              </a:ext>
            </a:extLst>
          </p:cNvPr>
          <p:cNvSpPr txBox="1"/>
          <p:nvPr/>
        </p:nvSpPr>
        <p:spPr>
          <a:xfrm>
            <a:off x="-10056724" y="5709746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1F51FF"/>
                </a:solidFill>
                <a:latin typeface="Centauri" panose="02000500000000000000" pitchFamily="2" charset="0"/>
              </a:rPr>
              <a:t>Purchasing</a:t>
            </a:r>
          </a:p>
        </p:txBody>
      </p:sp>
      <p:pic>
        <p:nvPicPr>
          <p:cNvPr id="32" name="Picture 2" descr="User - Free user icons">
            <a:extLst>
              <a:ext uri="{FF2B5EF4-FFF2-40B4-BE49-F238E27FC236}">
                <a16:creationId xmlns:a16="http://schemas.microsoft.com/office/drawing/2014/main" id="{037FC2EA-1678-8142-9E23-F23FC0C18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59564" y="1447691"/>
            <a:ext cx="2360551" cy="236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54525DC-6201-DC4D-BC7E-C3E85E9F6705}"/>
              </a:ext>
            </a:extLst>
          </p:cNvPr>
          <p:cNvSpPr txBox="1">
            <a:spLocks/>
          </p:cNvSpPr>
          <p:nvPr/>
        </p:nvSpPr>
        <p:spPr>
          <a:xfrm>
            <a:off x="-16120639" y="4033589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ALEX ARMANI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97CD52E-1DF3-3E4C-AFD6-B79B4C070CDA}"/>
              </a:ext>
            </a:extLst>
          </p:cNvPr>
          <p:cNvSpPr txBox="1">
            <a:spLocks/>
          </p:cNvSpPr>
          <p:nvPr/>
        </p:nvSpPr>
        <p:spPr>
          <a:xfrm>
            <a:off x="13567200" y="1405486"/>
            <a:ext cx="1800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ROLE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C6A0C03-FA56-CF48-A60A-933BF03424D8}"/>
              </a:ext>
            </a:extLst>
          </p:cNvPr>
          <p:cNvCxnSpPr/>
          <p:nvPr/>
        </p:nvCxnSpPr>
        <p:spPr>
          <a:xfrm>
            <a:off x="13351558" y="1951936"/>
            <a:ext cx="35568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2" descr="Quality - Free industry icons">
            <a:extLst>
              <a:ext uri="{FF2B5EF4-FFF2-40B4-BE49-F238E27FC236}">
                <a16:creationId xmlns:a16="http://schemas.microsoft.com/office/drawing/2014/main" id="{E2B5639D-4662-8F4E-BE04-A37D50E4E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152" y="2220250"/>
            <a:ext cx="2431247" cy="243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60AB58AB-E328-E946-8371-9196B6EC4425}"/>
              </a:ext>
            </a:extLst>
          </p:cNvPr>
          <p:cNvSpPr txBox="1">
            <a:spLocks/>
          </p:cNvSpPr>
          <p:nvPr/>
        </p:nvSpPr>
        <p:spPr>
          <a:xfrm>
            <a:off x="13182516" y="4794863"/>
            <a:ext cx="2433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QUALITY Rep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1EA0A25-3451-2941-90BA-20ED4BC38333}"/>
              </a:ext>
            </a:extLst>
          </p:cNvPr>
          <p:cNvCxnSpPr/>
          <p:nvPr/>
        </p:nvCxnSpPr>
        <p:spPr>
          <a:xfrm>
            <a:off x="-17899039" y="4607613"/>
            <a:ext cx="35568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AC21F00E-3F3B-8E47-BEF0-8D7911D35B46}"/>
              </a:ext>
            </a:extLst>
          </p:cNvPr>
          <p:cNvSpPr txBox="1">
            <a:spLocks/>
          </p:cNvSpPr>
          <p:nvPr/>
        </p:nvSpPr>
        <p:spPr>
          <a:xfrm>
            <a:off x="-20792798" y="4779335"/>
            <a:ext cx="4196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CROSSFIRE    EMPLOYEE</a:t>
            </a:r>
          </a:p>
        </p:txBody>
      </p:sp>
    </p:spTree>
    <p:extLst>
      <p:ext uri="{BB962C8B-B14F-4D97-AF65-F5344CB8AC3E}">
        <p14:creationId xmlns:p14="http://schemas.microsoft.com/office/powerpoint/2010/main" val="1498547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103" name="Picture 2" descr="User - Free user icons">
            <a:extLst>
              <a:ext uri="{FF2B5EF4-FFF2-40B4-BE49-F238E27FC236}">
                <a16:creationId xmlns:a16="http://schemas.microsoft.com/office/drawing/2014/main" id="{31B01B37-532E-4A46-873F-60D6D89A4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772" y="1447691"/>
            <a:ext cx="2360551" cy="236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99B97D2-CFEA-B74D-A056-86332177005B}"/>
              </a:ext>
            </a:extLst>
          </p:cNvPr>
          <p:cNvSpPr txBox="1">
            <a:spLocks/>
          </p:cNvSpPr>
          <p:nvPr/>
        </p:nvSpPr>
        <p:spPr>
          <a:xfrm>
            <a:off x="886689" y="4779335"/>
            <a:ext cx="4196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CROSSFIRE    EMPLOYEE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CACAA43-4589-1441-A4DE-D6DACBD126CD}"/>
              </a:ext>
            </a:extLst>
          </p:cNvPr>
          <p:cNvCxnSpPr/>
          <p:nvPr/>
        </p:nvCxnSpPr>
        <p:spPr>
          <a:xfrm>
            <a:off x="1200647" y="4607613"/>
            <a:ext cx="35568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8B820F5F-E7D8-C545-BF9F-F9D99BCCA5B2}"/>
              </a:ext>
            </a:extLst>
          </p:cNvPr>
          <p:cNvSpPr txBox="1">
            <a:spLocks/>
          </p:cNvSpPr>
          <p:nvPr/>
        </p:nvSpPr>
        <p:spPr>
          <a:xfrm>
            <a:off x="1395922" y="4033589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ALEX ARMANI</a:t>
            </a:r>
          </a:p>
        </p:txBody>
      </p:sp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B4FA0F24-5D43-4147-806A-BFB7B925EBBA}"/>
              </a:ext>
            </a:extLst>
          </p:cNvPr>
          <p:cNvSpPr txBox="1">
            <a:spLocks/>
          </p:cNvSpPr>
          <p:nvPr/>
        </p:nvSpPr>
        <p:spPr>
          <a:xfrm>
            <a:off x="13567200" y="1405486"/>
            <a:ext cx="1800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ROLE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814F9CB-B0CA-9142-96AF-F688FFA6CFE7}"/>
              </a:ext>
            </a:extLst>
          </p:cNvPr>
          <p:cNvCxnSpPr/>
          <p:nvPr/>
        </p:nvCxnSpPr>
        <p:spPr>
          <a:xfrm>
            <a:off x="13351558" y="1951936"/>
            <a:ext cx="35568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3" name="Picture 2" descr="Quality - Free industry icons">
            <a:extLst>
              <a:ext uri="{FF2B5EF4-FFF2-40B4-BE49-F238E27FC236}">
                <a16:creationId xmlns:a16="http://schemas.microsoft.com/office/drawing/2014/main" id="{7CF769F6-6527-024B-B955-8509BDAFA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152" y="2220250"/>
            <a:ext cx="2431247" cy="243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2F31A734-7D5F-524D-9307-AC2E9EF51C43}"/>
              </a:ext>
            </a:extLst>
          </p:cNvPr>
          <p:cNvSpPr txBox="1">
            <a:spLocks/>
          </p:cNvSpPr>
          <p:nvPr/>
        </p:nvSpPr>
        <p:spPr>
          <a:xfrm>
            <a:off x="13182516" y="4794863"/>
            <a:ext cx="2433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QUALITY Rep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6F5FAB12-3635-1540-8555-39BF20A9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5320" y="212660"/>
            <a:ext cx="964019" cy="96401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4198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103" name="Picture 2" descr="User - Free user icons">
            <a:extLst>
              <a:ext uri="{FF2B5EF4-FFF2-40B4-BE49-F238E27FC236}">
                <a16:creationId xmlns:a16="http://schemas.microsoft.com/office/drawing/2014/main" id="{31B01B37-532E-4A46-873F-60D6D89A4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772" y="1447691"/>
            <a:ext cx="2360551" cy="236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99B97D2-CFEA-B74D-A056-86332177005B}"/>
              </a:ext>
            </a:extLst>
          </p:cNvPr>
          <p:cNvSpPr txBox="1">
            <a:spLocks/>
          </p:cNvSpPr>
          <p:nvPr/>
        </p:nvSpPr>
        <p:spPr>
          <a:xfrm>
            <a:off x="886689" y="4779335"/>
            <a:ext cx="4196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CROSSFIRE    EMPLOYEE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CACAA43-4589-1441-A4DE-D6DACBD126CD}"/>
              </a:ext>
            </a:extLst>
          </p:cNvPr>
          <p:cNvCxnSpPr/>
          <p:nvPr/>
        </p:nvCxnSpPr>
        <p:spPr>
          <a:xfrm>
            <a:off x="1200647" y="4607613"/>
            <a:ext cx="35568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8B820F5F-E7D8-C545-BF9F-F9D99BCCA5B2}"/>
              </a:ext>
            </a:extLst>
          </p:cNvPr>
          <p:cNvSpPr txBox="1">
            <a:spLocks/>
          </p:cNvSpPr>
          <p:nvPr/>
        </p:nvSpPr>
        <p:spPr>
          <a:xfrm>
            <a:off x="1395922" y="4033589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ALEX ARMANI</a:t>
            </a:r>
          </a:p>
        </p:txBody>
      </p:sp>
      <p:sp>
        <p:nvSpPr>
          <p:cNvPr id="108" name="Content Placeholder 2">
            <a:extLst>
              <a:ext uri="{FF2B5EF4-FFF2-40B4-BE49-F238E27FC236}">
                <a16:creationId xmlns:a16="http://schemas.microsoft.com/office/drawing/2014/main" id="{1AC65DBF-18DF-C84B-B90D-70A5AA58A959}"/>
              </a:ext>
            </a:extLst>
          </p:cNvPr>
          <p:cNvSpPr txBox="1">
            <a:spLocks/>
          </p:cNvSpPr>
          <p:nvPr/>
        </p:nvSpPr>
        <p:spPr>
          <a:xfrm>
            <a:off x="8090713" y="1405486"/>
            <a:ext cx="1800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ROLE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B7D95D9-DBAD-D647-8AFD-44E301D8E624}"/>
              </a:ext>
            </a:extLst>
          </p:cNvPr>
          <p:cNvCxnSpPr/>
          <p:nvPr/>
        </p:nvCxnSpPr>
        <p:spPr>
          <a:xfrm>
            <a:off x="7212560" y="1951936"/>
            <a:ext cx="35568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2" descr="Quality - Free industry icons">
            <a:extLst>
              <a:ext uri="{FF2B5EF4-FFF2-40B4-BE49-F238E27FC236}">
                <a16:creationId xmlns:a16="http://schemas.microsoft.com/office/drawing/2014/main" id="{5545397C-04DB-3744-944B-FEEC89DA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337" y="2220250"/>
            <a:ext cx="2431247" cy="243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59BEEE34-BE6C-5C4F-980F-576B262A6784}"/>
              </a:ext>
            </a:extLst>
          </p:cNvPr>
          <p:cNvSpPr txBox="1">
            <a:spLocks/>
          </p:cNvSpPr>
          <p:nvPr/>
        </p:nvSpPr>
        <p:spPr>
          <a:xfrm>
            <a:off x="7774121" y="4794863"/>
            <a:ext cx="2433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QUALITY Rep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00D3E25F-B72E-7D4E-AB2A-F096AFCCD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5320" y="212660"/>
            <a:ext cx="964019" cy="96401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4882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B262AC-0581-614D-AED0-10B4F10C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0" y="0"/>
            <a:ext cx="12192000" cy="6865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4E8B35-723D-3741-AF1A-88697B9F7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368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5D9607-2AA1-634D-86D3-07E11C47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933" y="2266647"/>
            <a:ext cx="1878133" cy="1878133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E9FA2E-C8ED-FE40-9BFF-EF4EC4DCA1E0}"/>
              </a:ext>
            </a:extLst>
          </p:cNvPr>
          <p:cNvSpPr txBox="1"/>
          <p:nvPr/>
        </p:nvSpPr>
        <p:spPr>
          <a:xfrm>
            <a:off x="3862054" y="4277033"/>
            <a:ext cx="44678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entauri" panose="02000500000000000000" pitchFamily="2" charset="0"/>
              </a:rPr>
              <a:t>OPTIMAL   SOFTWARE   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FB6F6-3EDB-564D-8742-AEAC77820219}"/>
              </a:ext>
            </a:extLst>
          </p:cNvPr>
          <p:cNvSpPr txBox="1"/>
          <p:nvPr/>
        </p:nvSpPr>
        <p:spPr>
          <a:xfrm>
            <a:off x="-7120416" y="224330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38363B-A860-1940-90D4-CAF753EC4E5C}"/>
              </a:ext>
            </a:extLst>
          </p:cNvPr>
          <p:cNvSpPr txBox="1"/>
          <p:nvPr/>
        </p:nvSpPr>
        <p:spPr>
          <a:xfrm>
            <a:off x="-10351720" y="2612635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Meet the Team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694DDF-C2E6-1C48-B883-32421A59DE63}"/>
              </a:ext>
            </a:extLst>
          </p:cNvPr>
          <p:cNvSpPr txBox="1"/>
          <p:nvPr/>
        </p:nvSpPr>
        <p:spPr>
          <a:xfrm>
            <a:off x="-13400607" y="298196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Why OSS?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10F547-5023-D34D-A7E8-B5829AF4C4D5}"/>
              </a:ext>
            </a:extLst>
          </p:cNvPr>
          <p:cNvSpPr txBox="1"/>
          <p:nvPr/>
        </p:nvSpPr>
        <p:spPr>
          <a:xfrm>
            <a:off x="-16962292" y="335129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Data Model V.1.0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55090F-4CAF-5448-9AE3-C569EA943FEF}"/>
              </a:ext>
            </a:extLst>
          </p:cNvPr>
          <p:cNvSpPr txBox="1"/>
          <p:nvPr/>
        </p:nvSpPr>
        <p:spPr>
          <a:xfrm>
            <a:off x="-20223606" y="3720631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The OSS Effect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A5326-B45F-CA47-BA13-B7F3D192C956}"/>
              </a:ext>
            </a:extLst>
          </p:cNvPr>
          <p:cNvSpPr txBox="1"/>
          <p:nvPr/>
        </p:nvSpPr>
        <p:spPr>
          <a:xfrm>
            <a:off x="-24835362" y="408996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Section 1 – Quality Inspection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BE27B3-DAC4-FF4A-AEC7-CF5528798D53}"/>
              </a:ext>
            </a:extLst>
          </p:cNvPr>
          <p:cNvSpPr txBox="1"/>
          <p:nvPr/>
        </p:nvSpPr>
        <p:spPr>
          <a:xfrm>
            <a:off x="-29149980" y="445620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Section 2 – Engineering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E0FD3A-CD2C-AE41-9D15-77193570AB1E}"/>
              </a:ext>
            </a:extLst>
          </p:cNvPr>
          <p:cNvSpPr txBox="1"/>
          <p:nvPr/>
        </p:nvSpPr>
        <p:spPr>
          <a:xfrm>
            <a:off x="-32986484" y="482553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Section 3 - Purchasing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86F0F-C955-B842-81A6-D988DD20EB53}"/>
              </a:ext>
            </a:extLst>
          </p:cNvPr>
          <p:cNvSpPr txBox="1"/>
          <p:nvPr/>
        </p:nvSpPr>
        <p:spPr>
          <a:xfrm>
            <a:off x="-37001810" y="519823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Plans Moving Forward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FB9ACA-8F04-2944-8B03-1A5E8E4F3C08}"/>
              </a:ext>
            </a:extLst>
          </p:cNvPr>
          <p:cNvSpPr txBox="1"/>
          <p:nvPr/>
        </p:nvSpPr>
        <p:spPr>
          <a:xfrm>
            <a:off x="-3287508" y="129042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5919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103" name="Picture 2" descr="User - Free user icons">
            <a:extLst>
              <a:ext uri="{FF2B5EF4-FFF2-40B4-BE49-F238E27FC236}">
                <a16:creationId xmlns:a16="http://schemas.microsoft.com/office/drawing/2014/main" id="{31B01B37-532E-4A46-873F-60D6D89A4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28556" y="1447691"/>
            <a:ext cx="2360551" cy="236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99B97D2-CFEA-B74D-A056-86332177005B}"/>
              </a:ext>
            </a:extLst>
          </p:cNvPr>
          <p:cNvSpPr txBox="1">
            <a:spLocks/>
          </p:cNvSpPr>
          <p:nvPr/>
        </p:nvSpPr>
        <p:spPr>
          <a:xfrm>
            <a:off x="-14745582" y="4779335"/>
            <a:ext cx="4196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CROSSFIRE    EMPLOYEE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CACAA43-4589-1441-A4DE-D6DACBD126CD}"/>
              </a:ext>
            </a:extLst>
          </p:cNvPr>
          <p:cNvCxnSpPr/>
          <p:nvPr/>
        </p:nvCxnSpPr>
        <p:spPr>
          <a:xfrm>
            <a:off x="-11869742" y="4607613"/>
            <a:ext cx="35568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8B820F5F-E7D8-C545-BF9F-F9D99BCCA5B2}"/>
              </a:ext>
            </a:extLst>
          </p:cNvPr>
          <p:cNvSpPr txBox="1">
            <a:spLocks/>
          </p:cNvSpPr>
          <p:nvPr/>
        </p:nvSpPr>
        <p:spPr>
          <a:xfrm>
            <a:off x="-19046000" y="4033589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ALEX ARMANI</a:t>
            </a:r>
          </a:p>
        </p:txBody>
      </p:sp>
      <p:sp>
        <p:nvSpPr>
          <p:cNvPr id="108" name="Content Placeholder 2">
            <a:extLst>
              <a:ext uri="{FF2B5EF4-FFF2-40B4-BE49-F238E27FC236}">
                <a16:creationId xmlns:a16="http://schemas.microsoft.com/office/drawing/2014/main" id="{1AC65DBF-18DF-C84B-B90D-70A5AA58A959}"/>
              </a:ext>
            </a:extLst>
          </p:cNvPr>
          <p:cNvSpPr txBox="1">
            <a:spLocks/>
          </p:cNvSpPr>
          <p:nvPr/>
        </p:nvSpPr>
        <p:spPr>
          <a:xfrm>
            <a:off x="33412843" y="1405486"/>
            <a:ext cx="1800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ROLE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B7D95D9-DBAD-D647-8AFD-44E301D8E624}"/>
              </a:ext>
            </a:extLst>
          </p:cNvPr>
          <p:cNvCxnSpPr/>
          <p:nvPr/>
        </p:nvCxnSpPr>
        <p:spPr>
          <a:xfrm>
            <a:off x="26514632" y="1951936"/>
            <a:ext cx="35568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2" descr="Quality - Free industry icons">
            <a:extLst>
              <a:ext uri="{FF2B5EF4-FFF2-40B4-BE49-F238E27FC236}">
                <a16:creationId xmlns:a16="http://schemas.microsoft.com/office/drawing/2014/main" id="{5545397C-04DB-3744-944B-FEEC89DA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9607" y="2220250"/>
            <a:ext cx="2431247" cy="243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59BEEE34-BE6C-5C4F-980F-576B262A6784}"/>
              </a:ext>
            </a:extLst>
          </p:cNvPr>
          <p:cNvSpPr txBox="1">
            <a:spLocks/>
          </p:cNvSpPr>
          <p:nvPr/>
        </p:nvSpPr>
        <p:spPr>
          <a:xfrm>
            <a:off x="30343633" y="4794863"/>
            <a:ext cx="2433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QUALITY Rep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DED8CB7-27E0-AC4C-B7FF-CEB48D3CFF5B}"/>
              </a:ext>
            </a:extLst>
          </p:cNvPr>
          <p:cNvSpPr txBox="1"/>
          <p:nvPr/>
        </p:nvSpPr>
        <p:spPr>
          <a:xfrm>
            <a:off x="3137499" y="579087"/>
            <a:ext cx="5917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Current Process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BB935618-527F-6C4A-AC69-41239BF8B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1" y="1544577"/>
            <a:ext cx="5444076" cy="5331912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14C761AF-C082-2943-B9E3-222174A9A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7611" y="1347075"/>
            <a:ext cx="6758730" cy="552717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79051ED2-2493-6540-B3F4-2DA96634FE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" r="57517"/>
          <a:stretch/>
        </p:blipFill>
        <p:spPr>
          <a:xfrm>
            <a:off x="1629277" y="1242278"/>
            <a:ext cx="6068956" cy="5197283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36F075F8-6768-554F-A139-C2D5367271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0201" y="2444775"/>
            <a:ext cx="7077753" cy="3837612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20C37DC4-88F7-BE46-BDB9-03773C6859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430" y="2719301"/>
            <a:ext cx="5373968" cy="3352079"/>
          </a:xfrm>
          <a:prstGeom prst="rect">
            <a:avLst/>
          </a:prstGeom>
        </p:spPr>
      </p:pic>
      <p:pic>
        <p:nvPicPr>
          <p:cNvPr id="131" name="Picture 2" descr="Pdf file download icon Stock Vector | Adobe Stock">
            <a:extLst>
              <a:ext uri="{FF2B5EF4-FFF2-40B4-BE49-F238E27FC236}">
                <a16:creationId xmlns:a16="http://schemas.microsoft.com/office/drawing/2014/main" id="{41262227-B265-D044-97F3-58BAB040F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48" y="1569403"/>
            <a:ext cx="1890020" cy="18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4" descr="Attachment Document Icon PNG Images, Vectors Free Download - Pngtree">
            <a:extLst>
              <a:ext uri="{FF2B5EF4-FFF2-40B4-BE49-F238E27FC236}">
                <a16:creationId xmlns:a16="http://schemas.microsoft.com/office/drawing/2014/main" id="{BE7F792E-2AF5-B34E-8EAF-FC0BFA8B9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588" y="4115713"/>
            <a:ext cx="1601304" cy="16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0145E78E-30B9-9E4B-AAE2-50D06CF940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453" y="1942764"/>
            <a:ext cx="3075827" cy="2811363"/>
          </a:xfrm>
          <a:prstGeom prst="rect">
            <a:avLst/>
          </a:prstGeom>
        </p:spPr>
      </p:pic>
      <p:pic>
        <p:nvPicPr>
          <p:cNvPr id="130" name="Picture 4" descr="How to Organize Your Gmail Inbox in 15 Minutes: [17 Tips + Examples]">
            <a:extLst>
              <a:ext uri="{FF2B5EF4-FFF2-40B4-BE49-F238E27FC236}">
                <a16:creationId xmlns:a16="http://schemas.microsoft.com/office/drawing/2014/main" id="{95B220A3-E665-2E4B-B392-A8F44005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45" y="1251253"/>
            <a:ext cx="6319487" cy="307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Gmail: Sending Email">
            <a:extLst>
              <a:ext uri="{FF2B5EF4-FFF2-40B4-BE49-F238E27FC236}">
                <a16:creationId xmlns:a16="http://schemas.microsoft.com/office/drawing/2014/main" id="{1D09413A-D40F-0144-8EE9-3EA911264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875" y="3710479"/>
            <a:ext cx="4098592" cy="31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F35EAF80-8CB9-AE44-B1A3-CB0DA07274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39010"/>
            <a:ext cx="12195017" cy="5635677"/>
          </a:xfrm>
          <a:prstGeom prst="rect">
            <a:avLst/>
          </a:prstGeom>
        </p:spPr>
      </p:pic>
      <p:pic>
        <p:nvPicPr>
          <p:cNvPr id="1026" name="Picture 2" descr="Pause - Free multimedia icons">
            <a:extLst>
              <a:ext uri="{FF2B5EF4-FFF2-40B4-BE49-F238E27FC236}">
                <a16:creationId xmlns:a16="http://schemas.microsoft.com/office/drawing/2014/main" id="{7B0C9781-69F4-EB40-B321-61922813A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974" y="2395974"/>
            <a:ext cx="2066052" cy="206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Content Placeholder 2">
            <a:extLst>
              <a:ext uri="{FF2B5EF4-FFF2-40B4-BE49-F238E27FC236}">
                <a16:creationId xmlns:a16="http://schemas.microsoft.com/office/drawing/2014/main" id="{181A3D9E-EBF0-CE46-8184-F90D14642B62}"/>
              </a:ext>
            </a:extLst>
          </p:cNvPr>
          <p:cNvSpPr txBox="1">
            <a:spLocks/>
          </p:cNvSpPr>
          <p:nvPr/>
        </p:nvSpPr>
        <p:spPr>
          <a:xfrm>
            <a:off x="-3717" y="1255826"/>
            <a:ext cx="535003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574675" indent="-574675">
              <a:buSzPct val="85000"/>
              <a:buBlip>
                <a:blip r:embed="rId19"/>
              </a:buBlip>
              <a:defRPr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01638">
              <a:buFont typeface="System Font Regular"/>
              <a:buChar char="❌"/>
            </a:pPr>
            <a:r>
              <a:rPr lang="en-US" sz="2400" b="1" dirty="0">
                <a:solidFill>
                  <a:srgbClr val="FF0000"/>
                </a:solidFill>
              </a:rPr>
              <a:t>Cluttered information</a:t>
            </a:r>
          </a:p>
          <a:p>
            <a:pPr indent="-401638">
              <a:buFont typeface="System Font Regular"/>
              <a:buChar char="❌"/>
            </a:pPr>
            <a:r>
              <a:rPr lang="en-US" sz="2400" b="1" dirty="0">
                <a:solidFill>
                  <a:srgbClr val="FF0000"/>
                </a:solidFill>
              </a:rPr>
              <a:t>Hard to follow and No Ease of Access</a:t>
            </a:r>
          </a:p>
          <a:p>
            <a:pPr indent="-401638">
              <a:buFont typeface="System Font Regular"/>
              <a:buChar char="❌"/>
            </a:pPr>
            <a:r>
              <a:rPr lang="en-US" sz="2400" b="1" dirty="0">
                <a:solidFill>
                  <a:srgbClr val="FF0000"/>
                </a:solidFill>
              </a:rPr>
              <a:t>Make the computer slower, taking more memory space</a:t>
            </a:r>
          </a:p>
          <a:p>
            <a:pPr indent="-401638">
              <a:buFont typeface="System Font Regular"/>
              <a:buChar char="❌"/>
            </a:pPr>
            <a:r>
              <a:rPr lang="en-US" sz="2400" b="1" dirty="0">
                <a:solidFill>
                  <a:srgbClr val="FF0000"/>
                </a:solidFill>
              </a:rPr>
              <a:t>Too many separate processes (NCR, Sharing, etc.)</a:t>
            </a:r>
          </a:p>
          <a:p>
            <a:pPr indent="-401638">
              <a:buFont typeface="System Font Regular"/>
              <a:buChar char="❌"/>
            </a:pPr>
            <a:r>
              <a:rPr lang="en-US" sz="2400" b="1" dirty="0">
                <a:solidFill>
                  <a:srgbClr val="FF0000"/>
                </a:solidFill>
              </a:rPr>
              <a:t>High time consumption </a:t>
            </a:r>
          </a:p>
          <a:p>
            <a:pPr indent="-401638">
              <a:buFont typeface="System Font Regular"/>
              <a:buChar char="❌"/>
            </a:pPr>
            <a:endParaRPr lang="en-US" sz="2400" b="1" dirty="0">
              <a:solidFill>
                <a:srgbClr val="FF0000"/>
              </a:solidFill>
            </a:endParaRPr>
          </a:p>
          <a:p>
            <a:pPr indent="-401638">
              <a:buFont typeface="System Font Regular"/>
              <a:buChar char="❌"/>
            </a:pPr>
            <a:endParaRPr lang="en-US" sz="2400" b="1" dirty="0">
              <a:solidFill>
                <a:srgbClr val="FF0000"/>
              </a:solidFill>
            </a:endParaRPr>
          </a:p>
          <a:p>
            <a:pPr indent="-401638">
              <a:buFont typeface="System Font Regular"/>
              <a:buChar char="❌"/>
            </a:pPr>
            <a:endParaRPr lang="en-US" sz="2400" b="1" dirty="0">
              <a:solidFill>
                <a:srgbClr val="FF0000"/>
              </a:solidFill>
            </a:endParaRPr>
          </a:p>
          <a:p>
            <a:pPr indent="-401638">
              <a:buFont typeface="System Font Regular"/>
              <a:buChar char="❌"/>
            </a:pPr>
            <a:endParaRPr lang="en-US" sz="2400" b="1" dirty="0">
              <a:solidFill>
                <a:srgbClr val="FF0000"/>
              </a:solidFill>
            </a:endParaRPr>
          </a:p>
          <a:p>
            <a:pPr indent="-401638">
              <a:buFont typeface="System Font Regular"/>
              <a:buChar char="❌"/>
            </a:pP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E2285708-5FB3-2345-9FB4-179161191F1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15320" y="212660"/>
            <a:ext cx="964019" cy="96401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145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sp>
        <p:nvSpPr>
          <p:cNvPr id="108" name="Content Placeholder 2">
            <a:extLst>
              <a:ext uri="{FF2B5EF4-FFF2-40B4-BE49-F238E27FC236}">
                <a16:creationId xmlns:a16="http://schemas.microsoft.com/office/drawing/2014/main" id="{1AC65DBF-18DF-C84B-B90D-70A5AA58A959}"/>
              </a:ext>
            </a:extLst>
          </p:cNvPr>
          <p:cNvSpPr txBox="1">
            <a:spLocks/>
          </p:cNvSpPr>
          <p:nvPr/>
        </p:nvSpPr>
        <p:spPr>
          <a:xfrm>
            <a:off x="33412843" y="1405486"/>
            <a:ext cx="1800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ROLE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DED8CB7-27E0-AC4C-B7FF-CEB48D3CFF5B}"/>
              </a:ext>
            </a:extLst>
          </p:cNvPr>
          <p:cNvSpPr txBox="1"/>
          <p:nvPr/>
        </p:nvSpPr>
        <p:spPr>
          <a:xfrm>
            <a:off x="3137499" y="579087"/>
            <a:ext cx="5917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Current Process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BB935618-527F-6C4A-AC69-41239BF8B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1" y="1544577"/>
            <a:ext cx="5444076" cy="5331912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14C761AF-C082-2943-B9E3-222174A9A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611" y="1347075"/>
            <a:ext cx="6758730" cy="552717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79051ED2-2493-6540-B3F4-2DA96634FE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" r="57517"/>
          <a:stretch/>
        </p:blipFill>
        <p:spPr>
          <a:xfrm>
            <a:off x="1629277" y="1242278"/>
            <a:ext cx="6068956" cy="5197283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36F075F8-6768-554F-A139-C2D536727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0201" y="2444775"/>
            <a:ext cx="7077753" cy="3837612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20C37DC4-88F7-BE46-BDB9-03773C6859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430" y="2719301"/>
            <a:ext cx="5373968" cy="3352079"/>
          </a:xfrm>
          <a:prstGeom prst="rect">
            <a:avLst/>
          </a:prstGeom>
        </p:spPr>
      </p:pic>
      <p:pic>
        <p:nvPicPr>
          <p:cNvPr id="131" name="Picture 2" descr="Pdf file download icon Stock Vector | Adobe Stock">
            <a:extLst>
              <a:ext uri="{FF2B5EF4-FFF2-40B4-BE49-F238E27FC236}">
                <a16:creationId xmlns:a16="http://schemas.microsoft.com/office/drawing/2014/main" id="{41262227-B265-D044-97F3-58BAB040F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48" y="1569403"/>
            <a:ext cx="1890020" cy="18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4" descr="Attachment Document Icon PNG Images, Vectors Free Download - Pngtree">
            <a:extLst>
              <a:ext uri="{FF2B5EF4-FFF2-40B4-BE49-F238E27FC236}">
                <a16:creationId xmlns:a16="http://schemas.microsoft.com/office/drawing/2014/main" id="{BE7F792E-2AF5-B34E-8EAF-FC0BFA8B9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588" y="4115713"/>
            <a:ext cx="1601304" cy="16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0145E78E-30B9-9E4B-AAE2-50D06CF94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453" y="1942764"/>
            <a:ext cx="3075827" cy="2811363"/>
          </a:xfrm>
          <a:prstGeom prst="rect">
            <a:avLst/>
          </a:prstGeom>
        </p:spPr>
      </p:pic>
      <p:pic>
        <p:nvPicPr>
          <p:cNvPr id="130" name="Picture 4" descr="How to Organize Your Gmail Inbox in 15 Minutes: [17 Tips + Examples]">
            <a:extLst>
              <a:ext uri="{FF2B5EF4-FFF2-40B4-BE49-F238E27FC236}">
                <a16:creationId xmlns:a16="http://schemas.microsoft.com/office/drawing/2014/main" id="{95B220A3-E665-2E4B-B392-A8F44005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45" y="1251253"/>
            <a:ext cx="6319487" cy="307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Gmail: Sending Email">
            <a:extLst>
              <a:ext uri="{FF2B5EF4-FFF2-40B4-BE49-F238E27FC236}">
                <a16:creationId xmlns:a16="http://schemas.microsoft.com/office/drawing/2014/main" id="{1D09413A-D40F-0144-8EE9-3EA911264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875" y="3710479"/>
            <a:ext cx="4098592" cy="31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F35EAF80-8CB9-AE44-B1A3-CB0DA07274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39010"/>
            <a:ext cx="12195017" cy="5635677"/>
          </a:xfrm>
          <a:prstGeom prst="rect">
            <a:avLst/>
          </a:prstGeom>
        </p:spPr>
      </p:pic>
      <p:sp>
        <p:nvSpPr>
          <p:cNvPr id="137" name="Content Placeholder 2">
            <a:extLst>
              <a:ext uri="{FF2B5EF4-FFF2-40B4-BE49-F238E27FC236}">
                <a16:creationId xmlns:a16="http://schemas.microsoft.com/office/drawing/2014/main" id="{181A3D9E-EBF0-CE46-8184-F90D14642B62}"/>
              </a:ext>
            </a:extLst>
          </p:cNvPr>
          <p:cNvSpPr txBox="1">
            <a:spLocks/>
          </p:cNvSpPr>
          <p:nvPr/>
        </p:nvSpPr>
        <p:spPr>
          <a:xfrm>
            <a:off x="-3717" y="1255826"/>
            <a:ext cx="535003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574675" indent="-574675">
              <a:buSzPct val="85000"/>
              <a:buBlip>
                <a:blip r:embed="rId15"/>
              </a:buBlip>
              <a:defRPr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01638">
              <a:buFont typeface="System Font Regular"/>
              <a:buChar char="❌"/>
            </a:pPr>
            <a:r>
              <a:rPr lang="en-US" sz="2400" b="1" dirty="0">
                <a:solidFill>
                  <a:srgbClr val="FF0000"/>
                </a:solidFill>
              </a:rPr>
              <a:t>Cluttered information</a:t>
            </a:r>
          </a:p>
          <a:p>
            <a:pPr indent="-401638">
              <a:buFont typeface="System Font Regular"/>
              <a:buChar char="❌"/>
            </a:pPr>
            <a:r>
              <a:rPr lang="en-US" sz="2400" b="1" dirty="0">
                <a:solidFill>
                  <a:srgbClr val="FF0000"/>
                </a:solidFill>
              </a:rPr>
              <a:t>Hard to follow and No Ease of Access</a:t>
            </a:r>
          </a:p>
          <a:p>
            <a:pPr indent="-401638">
              <a:buFont typeface="System Font Regular"/>
              <a:buChar char="❌"/>
            </a:pPr>
            <a:r>
              <a:rPr lang="en-US" sz="2400" b="1" dirty="0">
                <a:solidFill>
                  <a:srgbClr val="FF0000"/>
                </a:solidFill>
              </a:rPr>
              <a:t>Make the computer slower, taking more memory space</a:t>
            </a:r>
          </a:p>
          <a:p>
            <a:pPr indent="-401638">
              <a:buFont typeface="System Font Regular"/>
              <a:buChar char="❌"/>
            </a:pPr>
            <a:r>
              <a:rPr lang="en-US" sz="2400" b="1" dirty="0">
                <a:solidFill>
                  <a:srgbClr val="FF0000"/>
                </a:solidFill>
              </a:rPr>
              <a:t>Too many separate processes (NCR, Sharing, etc.)</a:t>
            </a:r>
          </a:p>
          <a:p>
            <a:pPr indent="-401638">
              <a:buFont typeface="System Font Regular"/>
              <a:buChar char="❌"/>
            </a:pPr>
            <a:r>
              <a:rPr lang="en-US" sz="2400" b="1" dirty="0">
                <a:solidFill>
                  <a:srgbClr val="FF0000"/>
                </a:solidFill>
              </a:rPr>
              <a:t>High time consumption </a:t>
            </a:r>
          </a:p>
          <a:p>
            <a:pPr indent="-401638">
              <a:buFont typeface="System Font Regular"/>
              <a:buChar char="❌"/>
            </a:pPr>
            <a:endParaRPr lang="en-US" sz="2400" b="1" dirty="0">
              <a:solidFill>
                <a:srgbClr val="FF0000"/>
              </a:solidFill>
            </a:endParaRPr>
          </a:p>
          <a:p>
            <a:pPr indent="-401638">
              <a:buFont typeface="System Font Regular"/>
              <a:buChar char="❌"/>
            </a:pPr>
            <a:endParaRPr lang="en-US" sz="2400" b="1" dirty="0">
              <a:solidFill>
                <a:srgbClr val="FF0000"/>
              </a:solidFill>
            </a:endParaRPr>
          </a:p>
          <a:p>
            <a:pPr indent="-401638">
              <a:buFont typeface="System Font Regular"/>
              <a:buChar char="❌"/>
            </a:pPr>
            <a:endParaRPr lang="en-US" sz="2400" b="1" dirty="0">
              <a:solidFill>
                <a:srgbClr val="FF0000"/>
              </a:solidFill>
            </a:endParaRPr>
          </a:p>
          <a:p>
            <a:pPr indent="-401638">
              <a:buFont typeface="System Font Regular"/>
              <a:buChar char="❌"/>
            </a:pPr>
            <a:endParaRPr lang="en-US" sz="2400" b="1" dirty="0">
              <a:solidFill>
                <a:srgbClr val="FF0000"/>
              </a:solidFill>
            </a:endParaRPr>
          </a:p>
          <a:p>
            <a:pPr indent="-401638">
              <a:buFont typeface="System Font Regular"/>
              <a:buChar char="❌"/>
            </a:pP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3074" name="Picture 2" descr="Video - Free social media icons">
            <a:extLst>
              <a:ext uri="{FF2B5EF4-FFF2-40B4-BE49-F238E27FC236}">
                <a16:creationId xmlns:a16="http://schemas.microsoft.com/office/drawing/2014/main" id="{A26689A4-D3A0-8041-BCC3-ADFB5EA06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782" y="2457782"/>
            <a:ext cx="1942437" cy="194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B401FA02-C194-F146-A8A7-66734B0A676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15320" y="212660"/>
            <a:ext cx="964019" cy="96401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511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EDED8CB7-27E0-AC4C-B7FF-CEB48D3CFF5B}"/>
              </a:ext>
            </a:extLst>
          </p:cNvPr>
          <p:cNvSpPr txBox="1"/>
          <p:nvPr/>
        </p:nvSpPr>
        <p:spPr>
          <a:xfrm>
            <a:off x="3137499" y="579087"/>
            <a:ext cx="5917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Current Process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BB935618-527F-6C4A-AC69-41239BF8B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1" y="1544577"/>
            <a:ext cx="5444076" cy="5331912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14C761AF-C082-2943-B9E3-222174A9A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611" y="1347075"/>
            <a:ext cx="6758730" cy="552717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79051ED2-2493-6540-B3F4-2DA96634FE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" r="57517"/>
          <a:stretch/>
        </p:blipFill>
        <p:spPr>
          <a:xfrm>
            <a:off x="1629277" y="1242278"/>
            <a:ext cx="6068956" cy="5197283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36F075F8-6768-554F-A139-C2D536727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0201" y="2444775"/>
            <a:ext cx="7077753" cy="3837612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20C37DC4-88F7-BE46-BDB9-03773C6859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430" y="2719301"/>
            <a:ext cx="5373968" cy="3352079"/>
          </a:xfrm>
          <a:prstGeom prst="rect">
            <a:avLst/>
          </a:prstGeom>
        </p:spPr>
      </p:pic>
      <p:pic>
        <p:nvPicPr>
          <p:cNvPr id="131" name="Picture 2" descr="Pdf file download icon Stock Vector | Adobe Stock">
            <a:extLst>
              <a:ext uri="{FF2B5EF4-FFF2-40B4-BE49-F238E27FC236}">
                <a16:creationId xmlns:a16="http://schemas.microsoft.com/office/drawing/2014/main" id="{41262227-B265-D044-97F3-58BAB040F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48" y="1569403"/>
            <a:ext cx="1890020" cy="18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4" descr="Attachment Document Icon PNG Images, Vectors Free Download - Pngtree">
            <a:extLst>
              <a:ext uri="{FF2B5EF4-FFF2-40B4-BE49-F238E27FC236}">
                <a16:creationId xmlns:a16="http://schemas.microsoft.com/office/drawing/2014/main" id="{BE7F792E-2AF5-B34E-8EAF-FC0BFA8B9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588" y="4115713"/>
            <a:ext cx="1601304" cy="16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0145E78E-30B9-9E4B-AAE2-50D06CF94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453" y="1942764"/>
            <a:ext cx="3075827" cy="2811363"/>
          </a:xfrm>
          <a:prstGeom prst="rect">
            <a:avLst/>
          </a:prstGeom>
        </p:spPr>
      </p:pic>
      <p:pic>
        <p:nvPicPr>
          <p:cNvPr id="130" name="Picture 4" descr="How to Organize Your Gmail Inbox in 15 Minutes: [17 Tips + Examples]">
            <a:extLst>
              <a:ext uri="{FF2B5EF4-FFF2-40B4-BE49-F238E27FC236}">
                <a16:creationId xmlns:a16="http://schemas.microsoft.com/office/drawing/2014/main" id="{95B220A3-E665-2E4B-B392-A8F44005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45" y="1251253"/>
            <a:ext cx="6319487" cy="307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Gmail: Sending Email">
            <a:extLst>
              <a:ext uri="{FF2B5EF4-FFF2-40B4-BE49-F238E27FC236}">
                <a16:creationId xmlns:a16="http://schemas.microsoft.com/office/drawing/2014/main" id="{1D09413A-D40F-0144-8EE9-3EA911264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875" y="3710479"/>
            <a:ext cx="4098592" cy="31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27121C93-CC12-9049-B831-C770BEF53C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15320" y="212660"/>
            <a:ext cx="964019" cy="96401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67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BB935618-527F-6C4A-AC69-41239BF8B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9181" y="6244894"/>
            <a:ext cx="5444076" cy="5331912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14C761AF-C082-2943-B9E3-222174A9A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7160" y="-296724"/>
            <a:ext cx="6758730" cy="552717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79051ED2-2493-6540-B3F4-2DA96634FE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" r="57517"/>
          <a:stretch/>
        </p:blipFill>
        <p:spPr>
          <a:xfrm>
            <a:off x="-657654" y="-7759713"/>
            <a:ext cx="6068956" cy="5197283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36F075F8-6768-554F-A139-C2D536727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4536" y="-9752206"/>
            <a:ext cx="7077753" cy="3837612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20C37DC4-88F7-BE46-BDB9-03773C6859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515" y="9961081"/>
            <a:ext cx="5373968" cy="3352079"/>
          </a:xfrm>
          <a:prstGeom prst="rect">
            <a:avLst/>
          </a:prstGeom>
        </p:spPr>
      </p:pic>
      <p:pic>
        <p:nvPicPr>
          <p:cNvPr id="131" name="Picture 2" descr="Pdf file download icon Stock Vector | Adobe Stock">
            <a:extLst>
              <a:ext uri="{FF2B5EF4-FFF2-40B4-BE49-F238E27FC236}">
                <a16:creationId xmlns:a16="http://schemas.microsoft.com/office/drawing/2014/main" id="{41262227-B265-D044-97F3-58BAB040F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750" y="-5954075"/>
            <a:ext cx="1890020" cy="18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4" descr="Attachment Document Icon PNG Images, Vectors Free Download - Pngtree">
            <a:extLst>
              <a:ext uri="{FF2B5EF4-FFF2-40B4-BE49-F238E27FC236}">
                <a16:creationId xmlns:a16="http://schemas.microsoft.com/office/drawing/2014/main" id="{BE7F792E-2AF5-B34E-8EAF-FC0BFA8B9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27185" y="11637121"/>
            <a:ext cx="1601304" cy="16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0145E78E-30B9-9E4B-AAE2-50D06CF940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441354" y="6190763"/>
            <a:ext cx="3075827" cy="2811363"/>
          </a:xfrm>
          <a:prstGeom prst="rect">
            <a:avLst/>
          </a:prstGeom>
        </p:spPr>
      </p:pic>
      <p:pic>
        <p:nvPicPr>
          <p:cNvPr id="130" name="Picture 4" descr="How to Organize Your Gmail Inbox in 15 Minutes: [17 Tips + Examples]">
            <a:extLst>
              <a:ext uri="{FF2B5EF4-FFF2-40B4-BE49-F238E27FC236}">
                <a16:creationId xmlns:a16="http://schemas.microsoft.com/office/drawing/2014/main" id="{95B220A3-E665-2E4B-B392-A8F44005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12942" y="-5122365"/>
            <a:ext cx="6319487" cy="307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Gmail: Sending Email">
            <a:extLst>
              <a:ext uri="{FF2B5EF4-FFF2-40B4-BE49-F238E27FC236}">
                <a16:creationId xmlns:a16="http://schemas.microsoft.com/office/drawing/2014/main" id="{1D09413A-D40F-0144-8EE9-3EA911264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3166" y="11213850"/>
            <a:ext cx="4098592" cy="31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6002EEF8-1E88-F844-8A10-EC4C1A35E589}"/>
              </a:ext>
            </a:extLst>
          </p:cNvPr>
          <p:cNvSpPr txBox="1"/>
          <p:nvPr/>
        </p:nvSpPr>
        <p:spPr>
          <a:xfrm>
            <a:off x="3502989" y="579087"/>
            <a:ext cx="5186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THE OSS EFFECT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D9C57E1-1363-B242-B421-F097B2A64A6F}"/>
              </a:ext>
            </a:extLst>
          </p:cNvPr>
          <p:cNvSpPr txBox="1"/>
          <p:nvPr/>
        </p:nvSpPr>
        <p:spPr>
          <a:xfrm>
            <a:off x="-7831176" y="1969622"/>
            <a:ext cx="5355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</a:rPr>
              <a:t>Less    time     consumption </a:t>
            </a:r>
          </a:p>
          <a:p>
            <a:r>
              <a:rPr lang="en-US" sz="1600" dirty="0">
                <a:solidFill>
                  <a:schemeClr val="tx1"/>
                </a:solidFill>
              </a:rPr>
              <a:t>and    More     efficiency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63EB859-724E-5B42-8300-C5DDAB118F1E}"/>
              </a:ext>
            </a:extLst>
          </p:cNvPr>
          <p:cNvSpPr txBox="1"/>
          <p:nvPr/>
        </p:nvSpPr>
        <p:spPr>
          <a:xfrm>
            <a:off x="13923160" y="2021292"/>
            <a:ext cx="40430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sz="1400" dirty="0">
                <a:solidFill>
                  <a:schemeClr val="tx1"/>
                </a:solidFill>
                <a:effectLst/>
              </a:rPr>
              <a:t>All    in    One    record    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generating    and 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keeping    platform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045C757-6156-774A-9B97-E535CFFAFED3}"/>
              </a:ext>
            </a:extLst>
          </p:cNvPr>
          <p:cNvSpPr txBox="1"/>
          <p:nvPr/>
        </p:nvSpPr>
        <p:spPr>
          <a:xfrm>
            <a:off x="-6814638" y="4747887"/>
            <a:ext cx="3443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  <a:effectLst/>
              </a:rPr>
              <a:t>Simplicity 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</a:rPr>
              <a:t>and 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</a:rPr>
              <a:t>Accessibility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75AF110-5CE4-EE45-A92A-698F937FD5E9}"/>
              </a:ext>
            </a:extLst>
          </p:cNvPr>
          <p:cNvSpPr txBox="1"/>
          <p:nvPr/>
        </p:nvSpPr>
        <p:spPr>
          <a:xfrm>
            <a:off x="13461695" y="4744213"/>
            <a:ext cx="4875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effectLst/>
              </a:rPr>
              <a:t>Reducing    reliance </a:t>
            </a:r>
          </a:p>
          <a:p>
            <a:r>
              <a:rPr lang="en-US" dirty="0">
                <a:solidFill>
                  <a:schemeClr val="tx1"/>
                </a:solidFill>
                <a:effectLst/>
              </a:rPr>
              <a:t>on    Excel</a:t>
            </a:r>
          </a:p>
        </p:txBody>
      </p:sp>
    </p:spTree>
    <p:extLst>
      <p:ext uri="{BB962C8B-B14F-4D97-AF65-F5344CB8AC3E}">
        <p14:creationId xmlns:p14="http://schemas.microsoft.com/office/powerpoint/2010/main" val="3600659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E66BFE6C-0BE1-0146-879B-0A2955CFD0C4}"/>
              </a:ext>
            </a:extLst>
          </p:cNvPr>
          <p:cNvSpPr txBox="1"/>
          <p:nvPr/>
        </p:nvSpPr>
        <p:spPr>
          <a:xfrm>
            <a:off x="374374" y="1969622"/>
            <a:ext cx="5355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</a:rPr>
              <a:t>Less    time     consumption </a:t>
            </a:r>
          </a:p>
          <a:p>
            <a:r>
              <a:rPr lang="en-US" sz="1600" dirty="0">
                <a:solidFill>
                  <a:schemeClr val="tx1"/>
                </a:solidFill>
              </a:rPr>
              <a:t>and    More     efficiency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20B0AF-6CD8-CB46-A3B0-6CB4AAFA753E}"/>
              </a:ext>
            </a:extLst>
          </p:cNvPr>
          <p:cNvSpPr txBox="1"/>
          <p:nvPr/>
        </p:nvSpPr>
        <p:spPr>
          <a:xfrm>
            <a:off x="13923160" y="2021292"/>
            <a:ext cx="40430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sz="1400" dirty="0">
                <a:solidFill>
                  <a:schemeClr val="tx1"/>
                </a:solidFill>
                <a:effectLst/>
              </a:rPr>
              <a:t>All    in    One    record    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generating    and 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keeping    platform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6402E14-0871-7240-934B-FD7FCE9E5070}"/>
              </a:ext>
            </a:extLst>
          </p:cNvPr>
          <p:cNvSpPr txBox="1"/>
          <p:nvPr/>
        </p:nvSpPr>
        <p:spPr>
          <a:xfrm>
            <a:off x="-6814638" y="4747887"/>
            <a:ext cx="3443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  <a:effectLst/>
              </a:rPr>
              <a:t>Simplicity 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</a:rPr>
              <a:t>and 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</a:rPr>
              <a:t>Accessibility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5C1B90A-0DC1-8145-9BA7-99679FC0F158}"/>
              </a:ext>
            </a:extLst>
          </p:cNvPr>
          <p:cNvSpPr txBox="1"/>
          <p:nvPr/>
        </p:nvSpPr>
        <p:spPr>
          <a:xfrm>
            <a:off x="13461695" y="4744213"/>
            <a:ext cx="4875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effectLst/>
              </a:rPr>
              <a:t>Reducing    reliance </a:t>
            </a:r>
          </a:p>
          <a:p>
            <a:r>
              <a:rPr lang="en-US" dirty="0">
                <a:solidFill>
                  <a:schemeClr val="tx1"/>
                </a:solidFill>
                <a:effectLst/>
              </a:rPr>
              <a:t>on    Excel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5332FEF-269B-3B4B-BDE7-F2FA94F5582A}"/>
              </a:ext>
            </a:extLst>
          </p:cNvPr>
          <p:cNvSpPr txBox="1"/>
          <p:nvPr/>
        </p:nvSpPr>
        <p:spPr>
          <a:xfrm>
            <a:off x="3502989" y="579087"/>
            <a:ext cx="5186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THE OSS EFFECT</a:t>
            </a:r>
          </a:p>
        </p:txBody>
      </p:sp>
    </p:spTree>
    <p:extLst>
      <p:ext uri="{BB962C8B-B14F-4D97-AF65-F5344CB8AC3E}">
        <p14:creationId xmlns:p14="http://schemas.microsoft.com/office/powerpoint/2010/main" val="2403420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35A2F5B2-C39B-8F49-8D17-278F3AE89E51}"/>
              </a:ext>
            </a:extLst>
          </p:cNvPr>
          <p:cNvSpPr txBox="1"/>
          <p:nvPr/>
        </p:nvSpPr>
        <p:spPr>
          <a:xfrm>
            <a:off x="374374" y="1969622"/>
            <a:ext cx="5355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</a:rPr>
              <a:t>Less    time     consumption </a:t>
            </a:r>
          </a:p>
          <a:p>
            <a:r>
              <a:rPr lang="en-US" sz="1600" dirty="0">
                <a:solidFill>
                  <a:schemeClr val="tx1"/>
                </a:solidFill>
              </a:rPr>
              <a:t>and    More     efficiency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F53F406-2117-8D43-977D-D3E5AF9728B8}"/>
              </a:ext>
            </a:extLst>
          </p:cNvPr>
          <p:cNvSpPr txBox="1"/>
          <p:nvPr/>
        </p:nvSpPr>
        <p:spPr>
          <a:xfrm>
            <a:off x="7155127" y="2021292"/>
            <a:ext cx="40430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sz="1400" dirty="0">
                <a:solidFill>
                  <a:schemeClr val="tx1"/>
                </a:solidFill>
                <a:effectLst/>
              </a:rPr>
              <a:t>All    in    One    record    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generating    and 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keeping    platform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93562B0-8496-EF48-BF4F-10E4B78BBB43}"/>
              </a:ext>
            </a:extLst>
          </p:cNvPr>
          <p:cNvSpPr txBox="1"/>
          <p:nvPr/>
        </p:nvSpPr>
        <p:spPr>
          <a:xfrm>
            <a:off x="-6814638" y="4747887"/>
            <a:ext cx="3443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  <a:effectLst/>
              </a:rPr>
              <a:t>Simplicity 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</a:rPr>
              <a:t>and 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</a:rPr>
              <a:t>Accessibility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EED3CC9-DFC1-B14D-BE14-DA0EAFD23682}"/>
              </a:ext>
            </a:extLst>
          </p:cNvPr>
          <p:cNvSpPr txBox="1"/>
          <p:nvPr/>
        </p:nvSpPr>
        <p:spPr>
          <a:xfrm>
            <a:off x="13461695" y="4744213"/>
            <a:ext cx="4875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effectLst/>
              </a:rPr>
              <a:t>Reducing    reliance </a:t>
            </a:r>
          </a:p>
          <a:p>
            <a:r>
              <a:rPr lang="en-US" dirty="0">
                <a:solidFill>
                  <a:schemeClr val="tx1"/>
                </a:solidFill>
                <a:effectLst/>
              </a:rPr>
              <a:t>on    Excel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6FBADC1-A878-A14B-8542-392F9DBCD562}"/>
              </a:ext>
            </a:extLst>
          </p:cNvPr>
          <p:cNvSpPr txBox="1"/>
          <p:nvPr/>
        </p:nvSpPr>
        <p:spPr>
          <a:xfrm>
            <a:off x="3502989" y="579087"/>
            <a:ext cx="5186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THE OSS EFFECT</a:t>
            </a:r>
          </a:p>
        </p:txBody>
      </p:sp>
    </p:spTree>
    <p:extLst>
      <p:ext uri="{BB962C8B-B14F-4D97-AF65-F5344CB8AC3E}">
        <p14:creationId xmlns:p14="http://schemas.microsoft.com/office/powerpoint/2010/main" val="1678601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CE289D27-2CA7-BF4F-9CCE-A126C81F1857}"/>
              </a:ext>
            </a:extLst>
          </p:cNvPr>
          <p:cNvSpPr txBox="1"/>
          <p:nvPr/>
        </p:nvSpPr>
        <p:spPr>
          <a:xfrm>
            <a:off x="374374" y="1969622"/>
            <a:ext cx="5355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</a:rPr>
              <a:t>Less    time     consumption </a:t>
            </a:r>
          </a:p>
          <a:p>
            <a:r>
              <a:rPr lang="en-US" sz="1600" dirty="0">
                <a:solidFill>
                  <a:schemeClr val="tx1"/>
                </a:solidFill>
              </a:rPr>
              <a:t>and    More     efficiency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668D18E-7C59-FD41-B27D-861943310BC3}"/>
              </a:ext>
            </a:extLst>
          </p:cNvPr>
          <p:cNvSpPr txBox="1"/>
          <p:nvPr/>
        </p:nvSpPr>
        <p:spPr>
          <a:xfrm>
            <a:off x="7155127" y="2021292"/>
            <a:ext cx="40430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sz="1400" dirty="0">
                <a:solidFill>
                  <a:schemeClr val="tx1"/>
                </a:solidFill>
                <a:effectLst/>
              </a:rPr>
              <a:t>All    in    One    record    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generating    and 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keeping    platform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B039259-497B-5440-952A-00E6CF355074}"/>
              </a:ext>
            </a:extLst>
          </p:cNvPr>
          <p:cNvSpPr txBox="1"/>
          <p:nvPr/>
        </p:nvSpPr>
        <p:spPr>
          <a:xfrm>
            <a:off x="1339190" y="4747887"/>
            <a:ext cx="3443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  <a:effectLst/>
              </a:rPr>
              <a:t>Simplicity 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</a:rPr>
              <a:t>and 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</a:rPr>
              <a:t>Accessibility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546F72A-DB75-1B4D-8E51-D172826F4980}"/>
              </a:ext>
            </a:extLst>
          </p:cNvPr>
          <p:cNvSpPr txBox="1"/>
          <p:nvPr/>
        </p:nvSpPr>
        <p:spPr>
          <a:xfrm>
            <a:off x="13461695" y="4744213"/>
            <a:ext cx="4875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effectLst/>
              </a:rPr>
              <a:t>Reducing    reliance </a:t>
            </a:r>
          </a:p>
          <a:p>
            <a:r>
              <a:rPr lang="en-US" dirty="0">
                <a:solidFill>
                  <a:schemeClr val="tx1"/>
                </a:solidFill>
                <a:effectLst/>
              </a:rPr>
              <a:t>on    Excel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25B8B0-CBCB-8A4F-85B5-85D8AF8D9756}"/>
              </a:ext>
            </a:extLst>
          </p:cNvPr>
          <p:cNvSpPr txBox="1"/>
          <p:nvPr/>
        </p:nvSpPr>
        <p:spPr>
          <a:xfrm>
            <a:off x="3502989" y="579087"/>
            <a:ext cx="5186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THE OSS EFFECT</a:t>
            </a:r>
          </a:p>
        </p:txBody>
      </p:sp>
    </p:spTree>
    <p:extLst>
      <p:ext uri="{BB962C8B-B14F-4D97-AF65-F5344CB8AC3E}">
        <p14:creationId xmlns:p14="http://schemas.microsoft.com/office/powerpoint/2010/main" val="249140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C9B85CA7-D222-5449-B2D2-1EC2C5D3373E}"/>
              </a:ext>
            </a:extLst>
          </p:cNvPr>
          <p:cNvSpPr txBox="1"/>
          <p:nvPr/>
        </p:nvSpPr>
        <p:spPr>
          <a:xfrm>
            <a:off x="374374" y="1969622"/>
            <a:ext cx="5355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</a:rPr>
              <a:t>Less    time     consumption </a:t>
            </a:r>
          </a:p>
          <a:p>
            <a:r>
              <a:rPr lang="en-US" sz="1600" dirty="0">
                <a:solidFill>
                  <a:schemeClr val="tx1"/>
                </a:solidFill>
              </a:rPr>
              <a:t>and    More     efficiency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FF379E6-7C9A-7A49-9DC3-66B6338C5843}"/>
              </a:ext>
            </a:extLst>
          </p:cNvPr>
          <p:cNvSpPr txBox="1"/>
          <p:nvPr/>
        </p:nvSpPr>
        <p:spPr>
          <a:xfrm>
            <a:off x="7155127" y="2021292"/>
            <a:ext cx="40430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sz="1400" dirty="0">
                <a:solidFill>
                  <a:schemeClr val="tx1"/>
                </a:solidFill>
                <a:effectLst/>
              </a:rPr>
              <a:t>All    in    One    record    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generating    and 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keeping    platform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4DB182C-2643-B14D-902A-87C08F208C75}"/>
              </a:ext>
            </a:extLst>
          </p:cNvPr>
          <p:cNvSpPr txBox="1"/>
          <p:nvPr/>
        </p:nvSpPr>
        <p:spPr>
          <a:xfrm>
            <a:off x="1339190" y="4747887"/>
            <a:ext cx="3443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  <a:effectLst/>
              </a:rPr>
              <a:t>Simplicity 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</a:rPr>
              <a:t>and 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</a:rPr>
              <a:t>Accessibility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438D0B6-DD4E-C544-A933-1FE70D668CA5}"/>
              </a:ext>
            </a:extLst>
          </p:cNvPr>
          <p:cNvSpPr txBox="1"/>
          <p:nvPr/>
        </p:nvSpPr>
        <p:spPr>
          <a:xfrm>
            <a:off x="6742130" y="4744213"/>
            <a:ext cx="4875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effectLst/>
              </a:rPr>
              <a:t>Reducing    reliance </a:t>
            </a:r>
          </a:p>
          <a:p>
            <a:r>
              <a:rPr lang="en-US" dirty="0">
                <a:solidFill>
                  <a:schemeClr val="tx1"/>
                </a:solidFill>
                <a:effectLst/>
              </a:rPr>
              <a:t>on    Excel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8B29E40-230D-E141-BF7B-141FE83A0379}"/>
              </a:ext>
            </a:extLst>
          </p:cNvPr>
          <p:cNvSpPr txBox="1"/>
          <p:nvPr/>
        </p:nvSpPr>
        <p:spPr>
          <a:xfrm>
            <a:off x="3502989" y="579087"/>
            <a:ext cx="5186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THE OSS EFFECT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0B38CE8-B93B-924C-B71B-E768E369FC8B}"/>
              </a:ext>
            </a:extLst>
          </p:cNvPr>
          <p:cNvSpPr txBox="1"/>
          <p:nvPr/>
        </p:nvSpPr>
        <p:spPr>
          <a:xfrm>
            <a:off x="-7921530" y="711833"/>
            <a:ext cx="72298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51FF"/>
                </a:solidFill>
                <a:latin typeface="Centauri" panose="02000500000000000000" pitchFamily="2" charset="0"/>
              </a:rPr>
              <a:t>Section 1 – </a:t>
            </a:r>
          </a:p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Quality Inspection</a:t>
            </a:r>
          </a:p>
        </p:txBody>
      </p:sp>
    </p:spTree>
    <p:extLst>
      <p:ext uri="{BB962C8B-B14F-4D97-AF65-F5344CB8AC3E}">
        <p14:creationId xmlns:p14="http://schemas.microsoft.com/office/powerpoint/2010/main" val="3486285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FB9665-8645-D540-8EF1-392F5022C7BE}"/>
              </a:ext>
            </a:extLst>
          </p:cNvPr>
          <p:cNvSpPr txBox="1"/>
          <p:nvPr/>
        </p:nvSpPr>
        <p:spPr>
          <a:xfrm>
            <a:off x="966438" y="711833"/>
            <a:ext cx="72298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51FF"/>
                </a:solidFill>
                <a:latin typeface="Centauri" panose="02000500000000000000" pitchFamily="2" charset="0"/>
              </a:rPr>
              <a:t>Section 1 – </a:t>
            </a:r>
          </a:p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Quality Inspection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7415F-E3C2-9C4F-8D3D-805D1FAAC682}"/>
              </a:ext>
            </a:extLst>
          </p:cNvPr>
          <p:cNvSpPr txBox="1"/>
          <p:nvPr/>
        </p:nvSpPr>
        <p:spPr>
          <a:xfrm>
            <a:off x="-5890035" y="2240662"/>
            <a:ext cx="3803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QUALITY REP. RECEIVES/STARTS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NCR FILE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5EB2F0-719F-1048-A59C-C5CD278ABCA4}"/>
              </a:ext>
            </a:extLst>
          </p:cNvPr>
          <p:cNvSpPr txBox="1"/>
          <p:nvPr/>
        </p:nvSpPr>
        <p:spPr>
          <a:xfrm>
            <a:off x="12979117" y="2086773"/>
            <a:ext cx="52323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’QUALITY REPRESENTATIVE’ SECTION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THE NCR FORM IS FILLED BY THE QUALITY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REP.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0FC1C-25FE-CE43-91E2-251C8CE060AA}"/>
              </a:ext>
            </a:extLst>
          </p:cNvPr>
          <p:cNvSpPr txBox="1"/>
          <p:nvPr/>
        </p:nvSpPr>
        <p:spPr>
          <a:xfrm>
            <a:off x="-6496150" y="4556331"/>
            <a:ext cx="5015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NCR FILE IS SENT OVER TO THE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ENGINEERING DEPARTMENT FOR FURTHER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INSPECTION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925328-F6D1-694C-AA33-10A041B38D0A}"/>
              </a:ext>
            </a:extLst>
          </p:cNvPr>
          <p:cNvSpPr txBox="1"/>
          <p:nvPr/>
        </p:nvSpPr>
        <p:spPr>
          <a:xfrm>
            <a:off x="13449589" y="4556331"/>
            <a:ext cx="42914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RELEVANT ENGINEER RECEIVES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NOTIFICATION THAT A NEW NCR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REQUIRES THEIR ATTENTION</a:t>
            </a:r>
          </a:p>
        </p:txBody>
      </p:sp>
    </p:spTree>
    <p:extLst>
      <p:ext uri="{BB962C8B-B14F-4D97-AF65-F5344CB8AC3E}">
        <p14:creationId xmlns:p14="http://schemas.microsoft.com/office/powerpoint/2010/main" val="17811265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FB9665-8645-D540-8EF1-392F5022C7BE}"/>
              </a:ext>
            </a:extLst>
          </p:cNvPr>
          <p:cNvSpPr txBox="1"/>
          <p:nvPr/>
        </p:nvSpPr>
        <p:spPr>
          <a:xfrm>
            <a:off x="966438" y="711833"/>
            <a:ext cx="72298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51FF"/>
                </a:solidFill>
                <a:latin typeface="Centauri" panose="02000500000000000000" pitchFamily="2" charset="0"/>
              </a:rPr>
              <a:t>Section 1 – </a:t>
            </a:r>
          </a:p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Quality Inspection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7415F-E3C2-9C4F-8D3D-805D1FAAC682}"/>
              </a:ext>
            </a:extLst>
          </p:cNvPr>
          <p:cNvSpPr txBox="1"/>
          <p:nvPr/>
        </p:nvSpPr>
        <p:spPr>
          <a:xfrm>
            <a:off x="1150845" y="2240662"/>
            <a:ext cx="3803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QUALITY REP. RECEIVES/STARTS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NCR FILE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5EB2F0-719F-1048-A59C-C5CD278ABCA4}"/>
              </a:ext>
            </a:extLst>
          </p:cNvPr>
          <p:cNvSpPr txBox="1"/>
          <p:nvPr/>
        </p:nvSpPr>
        <p:spPr>
          <a:xfrm>
            <a:off x="13637485" y="2086773"/>
            <a:ext cx="52323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’QUALITY REPRESENTATIVE’ SECTION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THE NCR FORM IS FILLED BY THE QUALITY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REP.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0FC1C-25FE-CE43-91E2-251C8CE060AA}"/>
              </a:ext>
            </a:extLst>
          </p:cNvPr>
          <p:cNvSpPr txBox="1"/>
          <p:nvPr/>
        </p:nvSpPr>
        <p:spPr>
          <a:xfrm>
            <a:off x="-6460770" y="4556331"/>
            <a:ext cx="5015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NCR FILE IS SENT OVER TO THE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ENGINEERING DEPARTMENT FOR FURTHER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INSPECTION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925328-F6D1-694C-AA33-10A041B38D0A}"/>
              </a:ext>
            </a:extLst>
          </p:cNvPr>
          <p:cNvSpPr txBox="1"/>
          <p:nvPr/>
        </p:nvSpPr>
        <p:spPr>
          <a:xfrm>
            <a:off x="14107957" y="4556331"/>
            <a:ext cx="42914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RELEVANT ENGINEER RECEIVES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NOTIFICATION THAT A NEW NCR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REQUIRES THEIR ATTENTION</a:t>
            </a:r>
          </a:p>
        </p:txBody>
      </p:sp>
    </p:spTree>
    <p:extLst>
      <p:ext uri="{BB962C8B-B14F-4D97-AF65-F5344CB8AC3E}">
        <p14:creationId xmlns:p14="http://schemas.microsoft.com/office/powerpoint/2010/main" val="2061280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B262AC-0581-614D-AED0-10B4F10C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0" y="0"/>
            <a:ext cx="12192000" cy="6865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4E8B35-723D-3741-AF1A-88697B9F7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368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5D9607-2AA1-634D-86D3-07E11C47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5320" y="212660"/>
            <a:ext cx="964019" cy="96401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4365E3-23E8-7544-851B-D1CCE5778290}"/>
              </a:ext>
            </a:extLst>
          </p:cNvPr>
          <p:cNvSpPr txBox="1"/>
          <p:nvPr/>
        </p:nvSpPr>
        <p:spPr>
          <a:xfrm>
            <a:off x="966440" y="129042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A74D94-3CDA-F54A-A279-ABB0ECE66B47}"/>
              </a:ext>
            </a:extLst>
          </p:cNvPr>
          <p:cNvSpPr txBox="1"/>
          <p:nvPr/>
        </p:nvSpPr>
        <p:spPr>
          <a:xfrm>
            <a:off x="966440" y="224330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81A48-9CD8-714D-BD53-D104F7CEE7B7}"/>
              </a:ext>
            </a:extLst>
          </p:cNvPr>
          <p:cNvSpPr txBox="1"/>
          <p:nvPr/>
        </p:nvSpPr>
        <p:spPr>
          <a:xfrm>
            <a:off x="966440" y="2612635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Meet the Team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BD542A-7929-5F44-BAB0-C72695B8F29D}"/>
              </a:ext>
            </a:extLst>
          </p:cNvPr>
          <p:cNvSpPr txBox="1"/>
          <p:nvPr/>
        </p:nvSpPr>
        <p:spPr>
          <a:xfrm>
            <a:off x="966440" y="298196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Why OSS?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3423C7-28BE-BE4A-962E-93C5F9BA7D03}"/>
              </a:ext>
            </a:extLst>
          </p:cNvPr>
          <p:cNvSpPr txBox="1"/>
          <p:nvPr/>
        </p:nvSpPr>
        <p:spPr>
          <a:xfrm>
            <a:off x="966440" y="335129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Data Model V.1.0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BDD276-5FA4-BE48-B0BD-A4B9FD3ED3D2}"/>
              </a:ext>
            </a:extLst>
          </p:cNvPr>
          <p:cNvSpPr txBox="1"/>
          <p:nvPr/>
        </p:nvSpPr>
        <p:spPr>
          <a:xfrm>
            <a:off x="966440" y="3720631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The OSS Effect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89CD8E-8EEC-8F47-A7E9-D53524E8C394}"/>
              </a:ext>
            </a:extLst>
          </p:cNvPr>
          <p:cNvSpPr txBox="1"/>
          <p:nvPr/>
        </p:nvSpPr>
        <p:spPr>
          <a:xfrm>
            <a:off x="966440" y="408996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Section 1 – Quality Inspection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D3134C-FA45-8A40-83DC-C3CFF0965353}"/>
              </a:ext>
            </a:extLst>
          </p:cNvPr>
          <p:cNvSpPr txBox="1"/>
          <p:nvPr/>
        </p:nvSpPr>
        <p:spPr>
          <a:xfrm>
            <a:off x="966440" y="445620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Section 2 – Engineering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4287C7-903A-B64E-BC6B-275C9A41BCFA}"/>
              </a:ext>
            </a:extLst>
          </p:cNvPr>
          <p:cNvSpPr txBox="1"/>
          <p:nvPr/>
        </p:nvSpPr>
        <p:spPr>
          <a:xfrm>
            <a:off x="966440" y="482553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Section 3 - Purchasing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D26750-136B-1E48-B579-BC66222CAB7C}"/>
              </a:ext>
            </a:extLst>
          </p:cNvPr>
          <p:cNvSpPr txBox="1"/>
          <p:nvPr/>
        </p:nvSpPr>
        <p:spPr>
          <a:xfrm>
            <a:off x="966440" y="519823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Plans Moving Forward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571ABF-9551-4E41-8D2D-3438E8BE97B8}"/>
              </a:ext>
            </a:extLst>
          </p:cNvPr>
          <p:cNvSpPr txBox="1"/>
          <p:nvPr/>
        </p:nvSpPr>
        <p:spPr>
          <a:xfrm>
            <a:off x="966440" y="9576616"/>
            <a:ext cx="5086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Introduction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98897B-A3C6-4C4D-BB8E-DF273F213305}"/>
              </a:ext>
            </a:extLst>
          </p:cNvPr>
          <p:cNvSpPr txBox="1"/>
          <p:nvPr/>
        </p:nvSpPr>
        <p:spPr>
          <a:xfrm>
            <a:off x="966438" y="9653560"/>
            <a:ext cx="10048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85000"/>
            </a:pPr>
            <a:r>
              <a:rPr lang="en-US" dirty="0">
                <a:latin typeface="Corbel" panose="020B0503020204020204" pitchFamily="34" charset="0"/>
              </a:rPr>
              <a:t>Project : </a:t>
            </a:r>
            <a:r>
              <a:rPr lang="en-US" dirty="0">
                <a:latin typeface="Centauri" panose="02000500000000000000" pitchFamily="2" charset="0"/>
              </a:rPr>
              <a:t>OSS-NCR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EB4DD0-9A8C-884F-B1BE-D897EB0F0E64}"/>
              </a:ext>
            </a:extLst>
          </p:cNvPr>
          <p:cNvSpPr txBox="1"/>
          <p:nvPr/>
        </p:nvSpPr>
        <p:spPr>
          <a:xfrm>
            <a:off x="966438" y="9730504"/>
            <a:ext cx="10048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85000"/>
            </a:pPr>
            <a:r>
              <a:rPr lang="en-US" dirty="0">
                <a:latin typeface="Corbel" panose="020B0503020204020204" pitchFamily="34" charset="0"/>
              </a:rPr>
              <a:t>Developer: Optimal Software Solutions – OSS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B1D10B-FED3-3E41-9F6B-89D27D926BD7}"/>
              </a:ext>
            </a:extLst>
          </p:cNvPr>
          <p:cNvSpPr txBox="1"/>
          <p:nvPr/>
        </p:nvSpPr>
        <p:spPr>
          <a:xfrm>
            <a:off x="966438" y="9730504"/>
            <a:ext cx="10048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85000"/>
            </a:pPr>
            <a:r>
              <a:rPr lang="en-US" dirty="0">
                <a:latin typeface="Corbel" panose="020B0503020204020204" pitchFamily="34" charset="0"/>
              </a:rPr>
              <a:t>Client: Crossfire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4104BE-B2A2-654B-BDAF-202095A612D1}"/>
              </a:ext>
            </a:extLst>
          </p:cNvPr>
          <p:cNvSpPr txBox="1"/>
          <p:nvPr/>
        </p:nvSpPr>
        <p:spPr>
          <a:xfrm>
            <a:off x="966438" y="9653560"/>
            <a:ext cx="10048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85000"/>
            </a:pPr>
            <a:r>
              <a:rPr lang="en-US" dirty="0">
                <a:latin typeface="Corbel" panose="020B0503020204020204" pitchFamily="34" charset="0"/>
              </a:rPr>
              <a:t>Project Highlight: Develop a streamlined and efficient product to replace the current NCR procedure.</a:t>
            </a:r>
          </a:p>
        </p:txBody>
      </p:sp>
    </p:spTree>
    <p:extLst>
      <p:ext uri="{BB962C8B-B14F-4D97-AF65-F5344CB8AC3E}">
        <p14:creationId xmlns:p14="http://schemas.microsoft.com/office/powerpoint/2010/main" val="3715260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FB9665-8645-D540-8EF1-392F5022C7BE}"/>
              </a:ext>
            </a:extLst>
          </p:cNvPr>
          <p:cNvSpPr txBox="1"/>
          <p:nvPr/>
        </p:nvSpPr>
        <p:spPr>
          <a:xfrm>
            <a:off x="966438" y="711833"/>
            <a:ext cx="72298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51FF"/>
                </a:solidFill>
                <a:latin typeface="Centauri" panose="02000500000000000000" pitchFamily="2" charset="0"/>
              </a:rPr>
              <a:t>Section 1 – </a:t>
            </a:r>
          </a:p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Quality Inspection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7415F-E3C2-9C4F-8D3D-805D1FAAC682}"/>
              </a:ext>
            </a:extLst>
          </p:cNvPr>
          <p:cNvSpPr txBox="1"/>
          <p:nvPr/>
        </p:nvSpPr>
        <p:spPr>
          <a:xfrm>
            <a:off x="1150845" y="2240662"/>
            <a:ext cx="3803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QUALITY REP. RECEIVES/STARTS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NCR FILE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5EB2F0-719F-1048-A59C-C5CD278ABCA4}"/>
              </a:ext>
            </a:extLst>
          </p:cNvPr>
          <p:cNvSpPr txBox="1"/>
          <p:nvPr/>
        </p:nvSpPr>
        <p:spPr>
          <a:xfrm>
            <a:off x="6523453" y="2086773"/>
            <a:ext cx="52323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’QUALITY REPRESENTATIVE’ SECTION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THE NCR FORM IS FILLED BY THE QUALITY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REP.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0FC1C-25FE-CE43-91E2-251C8CE060AA}"/>
              </a:ext>
            </a:extLst>
          </p:cNvPr>
          <p:cNvSpPr txBox="1"/>
          <p:nvPr/>
        </p:nvSpPr>
        <p:spPr>
          <a:xfrm>
            <a:off x="-5563462" y="4556331"/>
            <a:ext cx="5015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NCR FILE IS SENT OVER TO THE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ENGINEERING DEPARTMENT FOR FURTHER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INSPECTION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925328-F6D1-694C-AA33-10A041B38D0A}"/>
              </a:ext>
            </a:extLst>
          </p:cNvPr>
          <p:cNvSpPr txBox="1"/>
          <p:nvPr/>
        </p:nvSpPr>
        <p:spPr>
          <a:xfrm>
            <a:off x="13595893" y="4556331"/>
            <a:ext cx="42914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RELEVANT ENGINEER RECEIVES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NOTIFICATION THAT A NEW NCR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REQUIRES THEIR ATTENTION</a:t>
            </a:r>
          </a:p>
        </p:txBody>
      </p:sp>
    </p:spTree>
    <p:extLst>
      <p:ext uri="{BB962C8B-B14F-4D97-AF65-F5344CB8AC3E}">
        <p14:creationId xmlns:p14="http://schemas.microsoft.com/office/powerpoint/2010/main" val="1553401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FB9665-8645-D540-8EF1-392F5022C7BE}"/>
              </a:ext>
            </a:extLst>
          </p:cNvPr>
          <p:cNvSpPr txBox="1"/>
          <p:nvPr/>
        </p:nvSpPr>
        <p:spPr>
          <a:xfrm>
            <a:off x="966438" y="711833"/>
            <a:ext cx="72298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51FF"/>
                </a:solidFill>
                <a:latin typeface="Centauri" panose="02000500000000000000" pitchFamily="2" charset="0"/>
              </a:rPr>
              <a:t>Section 1 – </a:t>
            </a:r>
          </a:p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Quality Inspection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7415F-E3C2-9C4F-8D3D-805D1FAAC682}"/>
              </a:ext>
            </a:extLst>
          </p:cNvPr>
          <p:cNvSpPr txBox="1"/>
          <p:nvPr/>
        </p:nvSpPr>
        <p:spPr>
          <a:xfrm>
            <a:off x="1150845" y="2240662"/>
            <a:ext cx="3803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QUALITY REP. RECEIVES/STARTS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NCR FILE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5EB2F0-719F-1048-A59C-C5CD278ABCA4}"/>
              </a:ext>
            </a:extLst>
          </p:cNvPr>
          <p:cNvSpPr txBox="1"/>
          <p:nvPr/>
        </p:nvSpPr>
        <p:spPr>
          <a:xfrm>
            <a:off x="6523453" y="2086773"/>
            <a:ext cx="52323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’QUALITY REPRESENTATIVE’ SECTION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THE NCR FORM IS FILLED BY THE QUALITY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REP.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0FC1C-25FE-CE43-91E2-251C8CE060AA}"/>
              </a:ext>
            </a:extLst>
          </p:cNvPr>
          <p:cNvSpPr txBox="1"/>
          <p:nvPr/>
        </p:nvSpPr>
        <p:spPr>
          <a:xfrm>
            <a:off x="544730" y="4556331"/>
            <a:ext cx="5015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NCR FILE IS SENT OVER TO THE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ENGINEERING DEPARTMENT FOR FURTHER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INSPECTION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925328-F6D1-694C-AA33-10A041B38D0A}"/>
              </a:ext>
            </a:extLst>
          </p:cNvPr>
          <p:cNvSpPr txBox="1"/>
          <p:nvPr/>
        </p:nvSpPr>
        <p:spPr>
          <a:xfrm>
            <a:off x="13156981" y="4556331"/>
            <a:ext cx="42914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RELEVANT ENGINEER RECEIVES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NOTIFICATION THAT A NEW NCR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REQUIRES THEIR ATTENTION</a:t>
            </a:r>
          </a:p>
        </p:txBody>
      </p:sp>
    </p:spTree>
    <p:extLst>
      <p:ext uri="{BB962C8B-B14F-4D97-AF65-F5344CB8AC3E}">
        <p14:creationId xmlns:p14="http://schemas.microsoft.com/office/powerpoint/2010/main" val="369994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FB9665-8645-D540-8EF1-392F5022C7BE}"/>
              </a:ext>
            </a:extLst>
          </p:cNvPr>
          <p:cNvSpPr txBox="1"/>
          <p:nvPr/>
        </p:nvSpPr>
        <p:spPr>
          <a:xfrm>
            <a:off x="966438" y="711833"/>
            <a:ext cx="72298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51FF"/>
                </a:solidFill>
                <a:latin typeface="Centauri" panose="02000500000000000000" pitchFamily="2" charset="0"/>
              </a:rPr>
              <a:t>Section 1 – </a:t>
            </a:r>
          </a:p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Quality Inspection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7415F-E3C2-9C4F-8D3D-805D1FAAC682}"/>
              </a:ext>
            </a:extLst>
          </p:cNvPr>
          <p:cNvSpPr txBox="1"/>
          <p:nvPr/>
        </p:nvSpPr>
        <p:spPr>
          <a:xfrm>
            <a:off x="1150845" y="2240662"/>
            <a:ext cx="3803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QUALITY REP. RECEIVES/STARTS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NCR FILE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5EB2F0-719F-1048-A59C-C5CD278ABCA4}"/>
              </a:ext>
            </a:extLst>
          </p:cNvPr>
          <p:cNvSpPr txBox="1"/>
          <p:nvPr/>
        </p:nvSpPr>
        <p:spPr>
          <a:xfrm>
            <a:off x="6523453" y="2086773"/>
            <a:ext cx="52323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’QUALITY REPRESENTATIVE’ SECTION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THE NCR FORM IS FILLED BY THE QUALITY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REP.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0FC1C-25FE-CE43-91E2-251C8CE060AA}"/>
              </a:ext>
            </a:extLst>
          </p:cNvPr>
          <p:cNvSpPr txBox="1"/>
          <p:nvPr/>
        </p:nvSpPr>
        <p:spPr>
          <a:xfrm>
            <a:off x="544730" y="4556331"/>
            <a:ext cx="5015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NCR FILE IS SENT OVER TO THE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ENGINEERING DEPARTMENT FOR FURTHER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INSPECTION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925328-F6D1-694C-AA33-10A041B38D0A}"/>
              </a:ext>
            </a:extLst>
          </p:cNvPr>
          <p:cNvSpPr txBox="1"/>
          <p:nvPr/>
        </p:nvSpPr>
        <p:spPr>
          <a:xfrm>
            <a:off x="6993925" y="4556331"/>
            <a:ext cx="42914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RELEVANT ENGINEER RECEIVES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NOTIFICATION THAT A NEW NCR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REQUIRES THEIR ATTENTION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F53E8-50BD-634B-AC24-63C319CE931A}"/>
              </a:ext>
            </a:extLst>
          </p:cNvPr>
          <p:cNvSpPr txBox="1"/>
          <p:nvPr/>
        </p:nvSpPr>
        <p:spPr>
          <a:xfrm>
            <a:off x="-6508130" y="711833"/>
            <a:ext cx="470513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51FF"/>
                </a:solidFill>
                <a:latin typeface="Centauri" panose="02000500000000000000" pitchFamily="2" charset="0"/>
              </a:rPr>
              <a:t>Section 2 – </a:t>
            </a:r>
          </a:p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1154364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5CB9AB-4701-674A-965F-E143C0904952}"/>
              </a:ext>
            </a:extLst>
          </p:cNvPr>
          <p:cNvSpPr txBox="1"/>
          <p:nvPr/>
        </p:nvSpPr>
        <p:spPr>
          <a:xfrm>
            <a:off x="966438" y="711833"/>
            <a:ext cx="470513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51FF"/>
                </a:solidFill>
                <a:latin typeface="Centauri" panose="02000500000000000000" pitchFamily="2" charset="0"/>
              </a:rPr>
              <a:t>Section 2 – </a:t>
            </a:r>
          </a:p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ENGINEERING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947628-6092-5846-93FF-837326794352}"/>
              </a:ext>
            </a:extLst>
          </p:cNvPr>
          <p:cNvSpPr txBox="1"/>
          <p:nvPr/>
        </p:nvSpPr>
        <p:spPr>
          <a:xfrm>
            <a:off x="-6710831" y="2086772"/>
            <a:ext cx="52095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ENGINEER RECEIVES THE NCR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ON THEIR DASHBOARD. THE ENGINEER ALSO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HOLDS AUTHORITY TO START A NCR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DC35C0-513E-7643-B0C1-0C8AE802E769}"/>
              </a:ext>
            </a:extLst>
          </p:cNvPr>
          <p:cNvSpPr txBox="1"/>
          <p:nvPr/>
        </p:nvSpPr>
        <p:spPr>
          <a:xfrm>
            <a:off x="14457523" y="2086773"/>
            <a:ext cx="46216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ENGINEER STUDIES THE NCR FILE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AND ADDS DATA RELEVANT TO THE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’ENGINEER’ SECTION OF THE NCR FORM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F80458-3F81-E748-BC85-F6C97C662761}"/>
              </a:ext>
            </a:extLst>
          </p:cNvPr>
          <p:cNvSpPr txBox="1"/>
          <p:nvPr/>
        </p:nvSpPr>
        <p:spPr>
          <a:xfrm>
            <a:off x="-6579251" y="4556331"/>
            <a:ext cx="49463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NCR FILE IS SENT OVER TO THE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PURCHASING DEPARTMENT FOR FURTHER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76FFBB-AD52-B849-81C2-DFB3CC661295}"/>
              </a:ext>
            </a:extLst>
          </p:cNvPr>
          <p:cNvSpPr txBox="1"/>
          <p:nvPr/>
        </p:nvSpPr>
        <p:spPr>
          <a:xfrm>
            <a:off x="14537290" y="4556331"/>
            <a:ext cx="44621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RELEVANT PURCHASER RECEIVES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NOTIFICATION THAT A NEW NCR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REQUIRES THEIR ATTENTION</a:t>
            </a:r>
          </a:p>
        </p:txBody>
      </p:sp>
    </p:spTree>
    <p:extLst>
      <p:ext uri="{BB962C8B-B14F-4D97-AF65-F5344CB8AC3E}">
        <p14:creationId xmlns:p14="http://schemas.microsoft.com/office/powerpoint/2010/main" val="3939564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5CB9AB-4701-674A-965F-E143C0904952}"/>
              </a:ext>
            </a:extLst>
          </p:cNvPr>
          <p:cNvSpPr txBox="1"/>
          <p:nvPr/>
        </p:nvSpPr>
        <p:spPr>
          <a:xfrm>
            <a:off x="966438" y="711833"/>
            <a:ext cx="470513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51FF"/>
                </a:solidFill>
                <a:latin typeface="Centauri" panose="02000500000000000000" pitchFamily="2" charset="0"/>
              </a:rPr>
              <a:t>Section 2 – </a:t>
            </a:r>
          </a:p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ENGINEERING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947628-6092-5846-93FF-837326794352}"/>
              </a:ext>
            </a:extLst>
          </p:cNvPr>
          <p:cNvSpPr txBox="1"/>
          <p:nvPr/>
        </p:nvSpPr>
        <p:spPr>
          <a:xfrm>
            <a:off x="447615" y="2086772"/>
            <a:ext cx="52095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ENGINEER RECEIVES THE NCR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ON THEIR DASHBOARD. THE ENGINEER ALSO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HOLDS AUTHORITY TO START A NCR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DC35C0-513E-7643-B0C1-0C8AE802E769}"/>
              </a:ext>
            </a:extLst>
          </p:cNvPr>
          <p:cNvSpPr txBox="1"/>
          <p:nvPr/>
        </p:nvSpPr>
        <p:spPr>
          <a:xfrm>
            <a:off x="13882757" y="2086773"/>
            <a:ext cx="46216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ENGINEER STUDIES THE NCR FILE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AND ADDS DATA RELEVANT TO THE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’ENGINEER’ SECTION OF THE NCR FORM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F80458-3F81-E748-BC85-F6C97C662761}"/>
              </a:ext>
            </a:extLst>
          </p:cNvPr>
          <p:cNvSpPr txBox="1"/>
          <p:nvPr/>
        </p:nvSpPr>
        <p:spPr>
          <a:xfrm>
            <a:off x="-6082863" y="4556331"/>
            <a:ext cx="49463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NCR FILE IS SENT OVER TO THE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PURCHASING DEPARTMENT FOR FURTHER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76FFBB-AD52-B849-81C2-DFB3CC661295}"/>
              </a:ext>
            </a:extLst>
          </p:cNvPr>
          <p:cNvSpPr txBox="1"/>
          <p:nvPr/>
        </p:nvSpPr>
        <p:spPr>
          <a:xfrm>
            <a:off x="13962524" y="4556331"/>
            <a:ext cx="44621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RELEVANT PURCHASER RECEIVES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NOTIFICATION THAT A NEW NCR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REQUIRES THEIR ATTENTION</a:t>
            </a:r>
          </a:p>
        </p:txBody>
      </p:sp>
    </p:spTree>
    <p:extLst>
      <p:ext uri="{BB962C8B-B14F-4D97-AF65-F5344CB8AC3E}">
        <p14:creationId xmlns:p14="http://schemas.microsoft.com/office/powerpoint/2010/main" val="2055375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5CB9AB-4701-674A-965F-E143C0904952}"/>
              </a:ext>
            </a:extLst>
          </p:cNvPr>
          <p:cNvSpPr txBox="1"/>
          <p:nvPr/>
        </p:nvSpPr>
        <p:spPr>
          <a:xfrm>
            <a:off x="966438" y="711833"/>
            <a:ext cx="470513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51FF"/>
                </a:solidFill>
                <a:latin typeface="Centauri" panose="02000500000000000000" pitchFamily="2" charset="0"/>
              </a:rPr>
              <a:t>Section 2 – </a:t>
            </a:r>
          </a:p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ENGINEERING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947628-6092-5846-93FF-837326794352}"/>
              </a:ext>
            </a:extLst>
          </p:cNvPr>
          <p:cNvSpPr txBox="1"/>
          <p:nvPr/>
        </p:nvSpPr>
        <p:spPr>
          <a:xfrm>
            <a:off x="447615" y="2086772"/>
            <a:ext cx="52095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ENGINEER RECEIVES THE NCR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ON THEIR DASHBOARD. THE ENGINEER ALSO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HOLDS AUTHORITY TO START A NCR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DC35C0-513E-7643-B0C1-0C8AE802E769}"/>
              </a:ext>
            </a:extLst>
          </p:cNvPr>
          <p:cNvSpPr txBox="1"/>
          <p:nvPr/>
        </p:nvSpPr>
        <p:spPr>
          <a:xfrm>
            <a:off x="6828814" y="2086773"/>
            <a:ext cx="46216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ENGINEER STUDIES THE NCR FILE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AND ADDS DATA RELEVANT TO THE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’ENGINEER’ SECTION OF THE NCR FORM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F80458-3F81-E748-BC85-F6C97C662761}"/>
              </a:ext>
            </a:extLst>
          </p:cNvPr>
          <p:cNvSpPr txBox="1"/>
          <p:nvPr/>
        </p:nvSpPr>
        <p:spPr>
          <a:xfrm>
            <a:off x="-6683754" y="4556331"/>
            <a:ext cx="49463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NCR FILE IS SENT OVER TO THE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PURCHASING DEPARTMENT FOR FURTHER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76FFBB-AD52-B849-81C2-DFB3CC661295}"/>
              </a:ext>
            </a:extLst>
          </p:cNvPr>
          <p:cNvSpPr txBox="1"/>
          <p:nvPr/>
        </p:nvSpPr>
        <p:spPr>
          <a:xfrm>
            <a:off x="14694044" y="4556331"/>
            <a:ext cx="44621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RELEVANT PURCHASER RECEIVES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NOTIFICATION THAT A NEW NCR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REQUIRES THEIR ATTENTION</a:t>
            </a:r>
          </a:p>
        </p:txBody>
      </p:sp>
    </p:spTree>
    <p:extLst>
      <p:ext uri="{BB962C8B-B14F-4D97-AF65-F5344CB8AC3E}">
        <p14:creationId xmlns:p14="http://schemas.microsoft.com/office/powerpoint/2010/main" val="36902638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5CB9AB-4701-674A-965F-E143C0904952}"/>
              </a:ext>
            </a:extLst>
          </p:cNvPr>
          <p:cNvSpPr txBox="1"/>
          <p:nvPr/>
        </p:nvSpPr>
        <p:spPr>
          <a:xfrm>
            <a:off x="966438" y="711833"/>
            <a:ext cx="470513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51FF"/>
                </a:solidFill>
                <a:latin typeface="Centauri" panose="02000500000000000000" pitchFamily="2" charset="0"/>
              </a:rPr>
              <a:t>Section 2 – </a:t>
            </a:r>
          </a:p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ENGINEERING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947628-6092-5846-93FF-837326794352}"/>
              </a:ext>
            </a:extLst>
          </p:cNvPr>
          <p:cNvSpPr txBox="1"/>
          <p:nvPr/>
        </p:nvSpPr>
        <p:spPr>
          <a:xfrm>
            <a:off x="447615" y="2086772"/>
            <a:ext cx="52095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ENGINEER RECEIVES THE NCR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ON THEIR DASHBOARD. THE ENGINEER ALSO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HOLDS AUTHORITY TO START A NCR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DC35C0-513E-7643-B0C1-0C8AE802E769}"/>
              </a:ext>
            </a:extLst>
          </p:cNvPr>
          <p:cNvSpPr txBox="1"/>
          <p:nvPr/>
        </p:nvSpPr>
        <p:spPr>
          <a:xfrm>
            <a:off x="6828814" y="2086773"/>
            <a:ext cx="46216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ENGINEER STUDIES THE NCR FILE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AND ADDS DATA RELEVANT TO THE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’ENGINEER’ SECTION OF THE NCR FORM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F80458-3F81-E748-BC85-F6C97C662761}"/>
              </a:ext>
            </a:extLst>
          </p:cNvPr>
          <p:cNvSpPr txBox="1"/>
          <p:nvPr/>
        </p:nvSpPr>
        <p:spPr>
          <a:xfrm>
            <a:off x="579195" y="4556331"/>
            <a:ext cx="49463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NCR FILE IS SENT OVER TO THE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PURCHASING DEPARTMENT FOR FURTHER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76FFBB-AD52-B849-81C2-DFB3CC661295}"/>
              </a:ext>
            </a:extLst>
          </p:cNvPr>
          <p:cNvSpPr txBox="1"/>
          <p:nvPr/>
        </p:nvSpPr>
        <p:spPr>
          <a:xfrm>
            <a:off x="16052581" y="4556331"/>
            <a:ext cx="44621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RELEVANT PURCHASER RECEIVES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NOTIFICATION THAT A NEW NCR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REQUIRES THEIR ATTENTION</a:t>
            </a:r>
          </a:p>
        </p:txBody>
      </p:sp>
    </p:spTree>
    <p:extLst>
      <p:ext uri="{BB962C8B-B14F-4D97-AF65-F5344CB8AC3E}">
        <p14:creationId xmlns:p14="http://schemas.microsoft.com/office/powerpoint/2010/main" val="1825244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5CB9AB-4701-674A-965F-E143C0904952}"/>
              </a:ext>
            </a:extLst>
          </p:cNvPr>
          <p:cNvSpPr txBox="1"/>
          <p:nvPr/>
        </p:nvSpPr>
        <p:spPr>
          <a:xfrm>
            <a:off x="966438" y="711833"/>
            <a:ext cx="470513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51FF"/>
                </a:solidFill>
                <a:latin typeface="Centauri" panose="02000500000000000000" pitchFamily="2" charset="0"/>
              </a:rPr>
              <a:t>Section 2 – </a:t>
            </a:r>
          </a:p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ENGINEERING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947628-6092-5846-93FF-837326794352}"/>
              </a:ext>
            </a:extLst>
          </p:cNvPr>
          <p:cNvSpPr txBox="1"/>
          <p:nvPr/>
        </p:nvSpPr>
        <p:spPr>
          <a:xfrm>
            <a:off x="447615" y="2086772"/>
            <a:ext cx="52095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ENGINEER RECEIVES THE NCR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ON THEIR DASHBOARD. THE ENGINEER ALSO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HOLDS AUTHORITY TO START A NCR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DC35C0-513E-7643-B0C1-0C8AE802E769}"/>
              </a:ext>
            </a:extLst>
          </p:cNvPr>
          <p:cNvSpPr txBox="1"/>
          <p:nvPr/>
        </p:nvSpPr>
        <p:spPr>
          <a:xfrm>
            <a:off x="6828814" y="2086773"/>
            <a:ext cx="46216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ENGINEER STUDIES THE NCR FILE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AND ADDS DATA RELEVANT TO THE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’ENGINEER’ SECTION OF THE NCR FORM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F80458-3F81-E748-BC85-F6C97C662761}"/>
              </a:ext>
            </a:extLst>
          </p:cNvPr>
          <p:cNvSpPr txBox="1"/>
          <p:nvPr/>
        </p:nvSpPr>
        <p:spPr>
          <a:xfrm>
            <a:off x="579195" y="4556331"/>
            <a:ext cx="49463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NCR FILE IS SENT OVER TO THE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PURCHASING DEPARTMENT FOR FURTHER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76FFBB-AD52-B849-81C2-DFB3CC661295}"/>
              </a:ext>
            </a:extLst>
          </p:cNvPr>
          <p:cNvSpPr txBox="1"/>
          <p:nvPr/>
        </p:nvSpPr>
        <p:spPr>
          <a:xfrm>
            <a:off x="6908581" y="4556331"/>
            <a:ext cx="44621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RELEVANT PURCHASER RECEIVES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NOTIFICATION THAT A NEW NCR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REQUIRES THEIR ATTENTION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162E5F-9C0B-6844-97B0-506BE44785FA}"/>
              </a:ext>
            </a:extLst>
          </p:cNvPr>
          <p:cNvSpPr txBox="1"/>
          <p:nvPr/>
        </p:nvSpPr>
        <p:spPr>
          <a:xfrm>
            <a:off x="-5294165" y="711833"/>
            <a:ext cx="458170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51FF"/>
                </a:solidFill>
                <a:latin typeface="Centauri" panose="02000500000000000000" pitchFamily="2" charset="0"/>
              </a:rPr>
              <a:t>Section 3 – </a:t>
            </a:r>
          </a:p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PURCHASING</a:t>
            </a:r>
          </a:p>
        </p:txBody>
      </p:sp>
    </p:spTree>
    <p:extLst>
      <p:ext uri="{BB962C8B-B14F-4D97-AF65-F5344CB8AC3E}">
        <p14:creationId xmlns:p14="http://schemas.microsoft.com/office/powerpoint/2010/main" val="3399795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499D9F-32B3-1E4E-978D-DBB101BE551B}"/>
              </a:ext>
            </a:extLst>
          </p:cNvPr>
          <p:cNvSpPr txBox="1"/>
          <p:nvPr/>
        </p:nvSpPr>
        <p:spPr>
          <a:xfrm>
            <a:off x="966438" y="711833"/>
            <a:ext cx="458170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51FF"/>
                </a:solidFill>
                <a:latin typeface="Centauri" panose="02000500000000000000" pitchFamily="2" charset="0"/>
              </a:rPr>
              <a:t>Section 3 – </a:t>
            </a:r>
          </a:p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PURCHASING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F17E3D-EF24-7249-91A1-3F49C8877BBD}"/>
              </a:ext>
            </a:extLst>
          </p:cNvPr>
          <p:cNvSpPr txBox="1"/>
          <p:nvPr/>
        </p:nvSpPr>
        <p:spPr>
          <a:xfrm>
            <a:off x="-6012662" y="2086772"/>
            <a:ext cx="54865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PURCHASER RECEIVES THE NOTIFICATION 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NCR ON THEIR DASHBOARD. THEY 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CAN ALSO START A NCR FILE, IF NECESSARY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8131CB-43CE-D647-9616-1C89EF339569}"/>
              </a:ext>
            </a:extLst>
          </p:cNvPr>
          <p:cNvSpPr txBox="1"/>
          <p:nvPr/>
        </p:nvSpPr>
        <p:spPr>
          <a:xfrm>
            <a:off x="14018126" y="2086773"/>
            <a:ext cx="4563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PURCHASER LOOKS INTO THE NCR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FILE AND EVALUATES THE SITUATION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8CE4A2-5566-A848-891B-59BAC49B6959}"/>
              </a:ext>
            </a:extLst>
          </p:cNvPr>
          <p:cNvSpPr txBox="1"/>
          <p:nvPr/>
        </p:nvSpPr>
        <p:spPr>
          <a:xfrm>
            <a:off x="-6012365" y="4556331"/>
            <a:ext cx="54859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PURCHASER ADDS DATA RELEVANT 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TO THE ’ENGINEER’ SECTION OF THE NCR FORM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AFTER EVALUATION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B23F4D-C60F-7B42-8551-77AEC527D43C}"/>
              </a:ext>
            </a:extLst>
          </p:cNvPr>
          <p:cNvSpPr txBox="1"/>
          <p:nvPr/>
        </p:nvSpPr>
        <p:spPr>
          <a:xfrm>
            <a:off x="14101752" y="4556331"/>
            <a:ext cx="4396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NCR IS EITHER ‘CLOSED’ OR SENT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OVER TO THE QUALITY INSPECTION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DEPARTMENT AGAIN FOR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FURTHER INSPECTION</a:t>
            </a:r>
          </a:p>
        </p:txBody>
      </p:sp>
    </p:spTree>
    <p:extLst>
      <p:ext uri="{BB962C8B-B14F-4D97-AF65-F5344CB8AC3E}">
        <p14:creationId xmlns:p14="http://schemas.microsoft.com/office/powerpoint/2010/main" val="532658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499D9F-32B3-1E4E-978D-DBB101BE551B}"/>
              </a:ext>
            </a:extLst>
          </p:cNvPr>
          <p:cNvSpPr txBox="1"/>
          <p:nvPr/>
        </p:nvSpPr>
        <p:spPr>
          <a:xfrm>
            <a:off x="966438" y="711833"/>
            <a:ext cx="458170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51FF"/>
                </a:solidFill>
                <a:latin typeface="Centauri" panose="02000500000000000000" pitchFamily="2" charset="0"/>
              </a:rPr>
              <a:t>Section 3 – </a:t>
            </a:r>
          </a:p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PURCHASING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F17E3D-EF24-7249-91A1-3F49C8877BBD}"/>
              </a:ext>
            </a:extLst>
          </p:cNvPr>
          <p:cNvSpPr txBox="1"/>
          <p:nvPr/>
        </p:nvSpPr>
        <p:spPr>
          <a:xfrm>
            <a:off x="309116" y="2086772"/>
            <a:ext cx="54865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PURCHASER RECEIVES THE NOTIFICATION 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NCR ON THEIR DASHBOARD. THEY 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CAN ALSO START A NCR FILE, IF NECESSARY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8131CB-43CE-D647-9616-1C89EF339569}"/>
              </a:ext>
            </a:extLst>
          </p:cNvPr>
          <p:cNvSpPr txBox="1"/>
          <p:nvPr/>
        </p:nvSpPr>
        <p:spPr>
          <a:xfrm>
            <a:off x="13108218" y="2086773"/>
            <a:ext cx="4563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PURCHASER LOOKS INTO THE NCR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FILE AND EVALUATES THE SITUATION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8CE4A2-5566-A848-891B-59BAC49B6959}"/>
              </a:ext>
            </a:extLst>
          </p:cNvPr>
          <p:cNvSpPr txBox="1"/>
          <p:nvPr/>
        </p:nvSpPr>
        <p:spPr>
          <a:xfrm>
            <a:off x="-6921381" y="4556331"/>
            <a:ext cx="54859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PURCHASER ADDS DATA RELEVANT 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TO THE ’ENGINEER’ SECTION OF THE NCR FORM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AFTER EVALUATION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B23F4D-C60F-7B42-8551-77AEC527D43C}"/>
              </a:ext>
            </a:extLst>
          </p:cNvPr>
          <p:cNvSpPr txBox="1"/>
          <p:nvPr/>
        </p:nvSpPr>
        <p:spPr>
          <a:xfrm>
            <a:off x="13191844" y="4556331"/>
            <a:ext cx="4396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NCR IS EITHER ‘CLOSED’ OR SENT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OVER TO THE QUALITY INSPECTION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DEPARTMENT AGAIN FOR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FURTHER INSPECTION</a:t>
            </a:r>
          </a:p>
        </p:txBody>
      </p:sp>
    </p:spTree>
    <p:extLst>
      <p:ext uri="{BB962C8B-B14F-4D97-AF65-F5344CB8AC3E}">
        <p14:creationId xmlns:p14="http://schemas.microsoft.com/office/powerpoint/2010/main" val="240151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B262AC-0581-614D-AED0-10B4F10C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0" y="0"/>
            <a:ext cx="12192000" cy="6865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4E8B35-723D-3741-AF1A-88697B9F7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368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5D9607-2AA1-634D-86D3-07E11C47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5320" y="212660"/>
            <a:ext cx="964019" cy="96401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4365E3-23E8-7544-851B-D1CCE5778290}"/>
              </a:ext>
            </a:extLst>
          </p:cNvPr>
          <p:cNvSpPr txBox="1"/>
          <p:nvPr/>
        </p:nvSpPr>
        <p:spPr>
          <a:xfrm>
            <a:off x="30318680" y="1290429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A74D94-3CDA-F54A-A279-ABB0ECE66B47}"/>
              </a:ext>
            </a:extLst>
          </p:cNvPr>
          <p:cNvSpPr txBox="1"/>
          <p:nvPr/>
        </p:nvSpPr>
        <p:spPr>
          <a:xfrm>
            <a:off x="27355099" y="224330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81A48-9CD8-714D-BD53-D104F7CEE7B7}"/>
              </a:ext>
            </a:extLst>
          </p:cNvPr>
          <p:cNvSpPr txBox="1"/>
          <p:nvPr/>
        </p:nvSpPr>
        <p:spPr>
          <a:xfrm>
            <a:off x="26661080" y="2612635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Meet the Team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BD542A-7929-5F44-BAB0-C72695B8F29D}"/>
              </a:ext>
            </a:extLst>
          </p:cNvPr>
          <p:cNvSpPr txBox="1"/>
          <p:nvPr/>
        </p:nvSpPr>
        <p:spPr>
          <a:xfrm>
            <a:off x="25788003" y="298196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Why OSS?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3423C7-28BE-BE4A-962E-93C5F9BA7D03}"/>
              </a:ext>
            </a:extLst>
          </p:cNvPr>
          <p:cNvSpPr txBox="1"/>
          <p:nvPr/>
        </p:nvSpPr>
        <p:spPr>
          <a:xfrm>
            <a:off x="24914926" y="335129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Data Model V.1.0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BDD276-5FA4-BE48-B0BD-A4B9FD3ED3D2}"/>
              </a:ext>
            </a:extLst>
          </p:cNvPr>
          <p:cNvSpPr txBox="1"/>
          <p:nvPr/>
        </p:nvSpPr>
        <p:spPr>
          <a:xfrm>
            <a:off x="24306213" y="3720631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The OSS Effect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89CD8E-8EEC-8F47-A7E9-D53524E8C394}"/>
              </a:ext>
            </a:extLst>
          </p:cNvPr>
          <p:cNvSpPr txBox="1"/>
          <p:nvPr/>
        </p:nvSpPr>
        <p:spPr>
          <a:xfrm>
            <a:off x="23612194" y="408996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Section 1 – Quality Inspection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D3134C-FA45-8A40-83DC-C3CFF0965353}"/>
              </a:ext>
            </a:extLst>
          </p:cNvPr>
          <p:cNvSpPr txBox="1"/>
          <p:nvPr/>
        </p:nvSpPr>
        <p:spPr>
          <a:xfrm>
            <a:off x="22918175" y="445620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Section 2 – Engineering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4287C7-903A-B64E-BC6B-275C9A41BCFA}"/>
              </a:ext>
            </a:extLst>
          </p:cNvPr>
          <p:cNvSpPr txBox="1"/>
          <p:nvPr/>
        </p:nvSpPr>
        <p:spPr>
          <a:xfrm>
            <a:off x="22224156" y="482553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Section 3 - Purchasing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D26750-136B-1E48-B579-BC66222CAB7C}"/>
              </a:ext>
            </a:extLst>
          </p:cNvPr>
          <p:cNvSpPr txBox="1"/>
          <p:nvPr/>
        </p:nvSpPr>
        <p:spPr>
          <a:xfrm>
            <a:off x="21257327" y="519823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Plans Moving Forward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F2712B-41CC-E84A-8194-BF1E5F89E53F}"/>
              </a:ext>
            </a:extLst>
          </p:cNvPr>
          <p:cNvSpPr txBox="1"/>
          <p:nvPr/>
        </p:nvSpPr>
        <p:spPr>
          <a:xfrm>
            <a:off x="966440" y="1769423"/>
            <a:ext cx="5086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Introduction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99915-206E-B945-804E-A49A31E93C33}"/>
              </a:ext>
            </a:extLst>
          </p:cNvPr>
          <p:cNvSpPr txBox="1"/>
          <p:nvPr/>
        </p:nvSpPr>
        <p:spPr>
          <a:xfrm>
            <a:off x="966438" y="2540105"/>
            <a:ext cx="10048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85000"/>
            </a:pPr>
            <a:r>
              <a:rPr lang="en-US" dirty="0">
                <a:latin typeface="Corbel" panose="020B0503020204020204" pitchFamily="34" charset="0"/>
              </a:rPr>
              <a:t>Project : </a:t>
            </a:r>
            <a:r>
              <a:rPr lang="en-US" dirty="0">
                <a:latin typeface="Centauri" panose="02000500000000000000" pitchFamily="2" charset="0"/>
              </a:rPr>
              <a:t>OSS-NCR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29FA3F-76A9-A845-A23E-5CAFBDE9FCE5}"/>
              </a:ext>
            </a:extLst>
          </p:cNvPr>
          <p:cNvSpPr txBox="1"/>
          <p:nvPr/>
        </p:nvSpPr>
        <p:spPr>
          <a:xfrm>
            <a:off x="966438" y="3099940"/>
            <a:ext cx="10048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85000"/>
            </a:pPr>
            <a:r>
              <a:rPr lang="en-US" dirty="0">
                <a:latin typeface="Corbel" panose="020B0503020204020204" pitchFamily="34" charset="0"/>
              </a:rPr>
              <a:t>Developer: Optimal Software Solutions – OSS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1121B8-CEEF-A141-877B-1B773A865D73}"/>
              </a:ext>
            </a:extLst>
          </p:cNvPr>
          <p:cNvSpPr txBox="1"/>
          <p:nvPr/>
        </p:nvSpPr>
        <p:spPr>
          <a:xfrm>
            <a:off x="966438" y="3652926"/>
            <a:ext cx="10048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85000"/>
            </a:pPr>
            <a:r>
              <a:rPr lang="en-US" dirty="0">
                <a:latin typeface="Corbel" panose="020B0503020204020204" pitchFamily="34" charset="0"/>
              </a:rPr>
              <a:t>Client: Crossfire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EA3B6-8329-6A4F-9769-1541D05D3231}"/>
              </a:ext>
            </a:extLst>
          </p:cNvPr>
          <p:cNvSpPr txBox="1"/>
          <p:nvPr/>
        </p:nvSpPr>
        <p:spPr>
          <a:xfrm>
            <a:off x="966438" y="4195371"/>
            <a:ext cx="10048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85000"/>
            </a:pPr>
            <a:r>
              <a:rPr lang="en-US" dirty="0">
                <a:latin typeface="Corbel" panose="020B0503020204020204" pitchFamily="34" charset="0"/>
              </a:rPr>
              <a:t>Project Highlight: Develop a streamlined and efficient product to replace the current NCR procedure.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A5BF7F-DEE1-9541-A7CE-1A457D250C5A}"/>
              </a:ext>
            </a:extLst>
          </p:cNvPr>
          <p:cNvSpPr txBox="1"/>
          <p:nvPr/>
        </p:nvSpPr>
        <p:spPr>
          <a:xfrm>
            <a:off x="-7993139" y="1266156"/>
            <a:ext cx="5650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Meet the team</a:t>
            </a:r>
          </a:p>
        </p:txBody>
      </p:sp>
    </p:spTree>
    <p:extLst>
      <p:ext uri="{BB962C8B-B14F-4D97-AF65-F5344CB8AC3E}">
        <p14:creationId xmlns:p14="http://schemas.microsoft.com/office/powerpoint/2010/main" val="1446858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499D9F-32B3-1E4E-978D-DBB101BE551B}"/>
              </a:ext>
            </a:extLst>
          </p:cNvPr>
          <p:cNvSpPr txBox="1"/>
          <p:nvPr/>
        </p:nvSpPr>
        <p:spPr>
          <a:xfrm>
            <a:off x="966438" y="711833"/>
            <a:ext cx="458170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51FF"/>
                </a:solidFill>
                <a:latin typeface="Centauri" panose="02000500000000000000" pitchFamily="2" charset="0"/>
              </a:rPr>
              <a:t>Section 3 – </a:t>
            </a:r>
          </a:p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PURCHASING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F17E3D-EF24-7249-91A1-3F49C8877BBD}"/>
              </a:ext>
            </a:extLst>
          </p:cNvPr>
          <p:cNvSpPr txBox="1"/>
          <p:nvPr/>
        </p:nvSpPr>
        <p:spPr>
          <a:xfrm>
            <a:off x="309116" y="2086772"/>
            <a:ext cx="54865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PURCHASER RECEIVES THE NOTIFICATION 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NCR ON THEIR DASHBOARD. THEY 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CAN ALSO START A NCR FILE, IF NECESSARY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8131CB-43CE-D647-9616-1C89EF339569}"/>
              </a:ext>
            </a:extLst>
          </p:cNvPr>
          <p:cNvSpPr txBox="1"/>
          <p:nvPr/>
        </p:nvSpPr>
        <p:spPr>
          <a:xfrm>
            <a:off x="6857671" y="2086773"/>
            <a:ext cx="4563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PURCHASER LOOKS INTO THE NCR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FILE AND EVALUATES THE SITUATION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8CE4A2-5566-A848-891B-59BAC49B6959}"/>
              </a:ext>
            </a:extLst>
          </p:cNvPr>
          <p:cNvSpPr txBox="1"/>
          <p:nvPr/>
        </p:nvSpPr>
        <p:spPr>
          <a:xfrm>
            <a:off x="-7737307" y="4556331"/>
            <a:ext cx="54859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PURCHASER ADDS DATA RELEVANT 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TO THE ’ENGINEER’ SECTION OF THE NCR FORM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AFTER EVALUATION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B23F4D-C60F-7B42-8551-77AEC527D43C}"/>
              </a:ext>
            </a:extLst>
          </p:cNvPr>
          <p:cNvSpPr txBox="1"/>
          <p:nvPr/>
        </p:nvSpPr>
        <p:spPr>
          <a:xfrm>
            <a:off x="14242429" y="4556331"/>
            <a:ext cx="4396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NCR IS EITHER ‘CLOSED’ OR SENT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OVER TO THE QUALITY INSPECTION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DEPARTMENT AGAIN FOR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FURTHER INSPECTION</a:t>
            </a:r>
          </a:p>
        </p:txBody>
      </p:sp>
    </p:spTree>
    <p:extLst>
      <p:ext uri="{BB962C8B-B14F-4D97-AF65-F5344CB8AC3E}">
        <p14:creationId xmlns:p14="http://schemas.microsoft.com/office/powerpoint/2010/main" val="3722875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499D9F-32B3-1E4E-978D-DBB101BE551B}"/>
              </a:ext>
            </a:extLst>
          </p:cNvPr>
          <p:cNvSpPr txBox="1"/>
          <p:nvPr/>
        </p:nvSpPr>
        <p:spPr>
          <a:xfrm>
            <a:off x="966438" y="711833"/>
            <a:ext cx="458170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51FF"/>
                </a:solidFill>
                <a:latin typeface="Centauri" panose="02000500000000000000" pitchFamily="2" charset="0"/>
              </a:rPr>
              <a:t>Section 3 – </a:t>
            </a:r>
          </a:p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PURCHASING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F17E3D-EF24-7249-91A1-3F49C8877BBD}"/>
              </a:ext>
            </a:extLst>
          </p:cNvPr>
          <p:cNvSpPr txBox="1"/>
          <p:nvPr/>
        </p:nvSpPr>
        <p:spPr>
          <a:xfrm>
            <a:off x="309116" y="2086772"/>
            <a:ext cx="54865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PURCHASER RECEIVES THE NOTIFICATION 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NCR ON THEIR DASHBOARD. THEY 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CAN ALSO START A NCR FILE, IF NECESSARY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8131CB-43CE-D647-9616-1C89EF339569}"/>
              </a:ext>
            </a:extLst>
          </p:cNvPr>
          <p:cNvSpPr txBox="1"/>
          <p:nvPr/>
        </p:nvSpPr>
        <p:spPr>
          <a:xfrm>
            <a:off x="6857671" y="2086773"/>
            <a:ext cx="4563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PURCHASER LOOKS INTO THE NCR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FILE AND EVALUATES THE SITUATION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8CE4A2-5566-A848-891B-59BAC49B6959}"/>
              </a:ext>
            </a:extLst>
          </p:cNvPr>
          <p:cNvSpPr txBox="1"/>
          <p:nvPr/>
        </p:nvSpPr>
        <p:spPr>
          <a:xfrm>
            <a:off x="309413" y="4556331"/>
            <a:ext cx="54859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PURCHASER ADDS DATA RELEVANT 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TO THE ’ENGINEER’ SECTION OF THE NCR FORM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AFTER EVALUATION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B23F4D-C60F-7B42-8551-77AEC527D43C}"/>
              </a:ext>
            </a:extLst>
          </p:cNvPr>
          <p:cNvSpPr txBox="1"/>
          <p:nvPr/>
        </p:nvSpPr>
        <p:spPr>
          <a:xfrm>
            <a:off x="12990405" y="4556331"/>
            <a:ext cx="4396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NCR IS EITHER ‘CLOSED’ OR SENT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OVER TO THE QUALITY INSPECTION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DEPARTMENT AGAIN FOR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FURTHER INSPECTION</a:t>
            </a:r>
          </a:p>
        </p:txBody>
      </p:sp>
    </p:spTree>
    <p:extLst>
      <p:ext uri="{BB962C8B-B14F-4D97-AF65-F5344CB8AC3E}">
        <p14:creationId xmlns:p14="http://schemas.microsoft.com/office/powerpoint/2010/main" val="2589450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499D9F-32B3-1E4E-978D-DBB101BE551B}"/>
              </a:ext>
            </a:extLst>
          </p:cNvPr>
          <p:cNvSpPr txBox="1"/>
          <p:nvPr/>
        </p:nvSpPr>
        <p:spPr>
          <a:xfrm>
            <a:off x="966438" y="711833"/>
            <a:ext cx="458170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51FF"/>
                </a:solidFill>
                <a:latin typeface="Centauri" panose="02000500000000000000" pitchFamily="2" charset="0"/>
              </a:rPr>
              <a:t>Section 3 – </a:t>
            </a:r>
          </a:p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PURCHASING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F17E3D-EF24-7249-91A1-3F49C8877BBD}"/>
              </a:ext>
            </a:extLst>
          </p:cNvPr>
          <p:cNvSpPr txBox="1"/>
          <p:nvPr/>
        </p:nvSpPr>
        <p:spPr>
          <a:xfrm>
            <a:off x="309116" y="2086772"/>
            <a:ext cx="54865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PURCHASER RECEIVES THE NOTIFICATION 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NCR ON THEIR DASHBOARD. THEY 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CAN ALSO START A NCR FILE, IF NECESSARY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8131CB-43CE-D647-9616-1C89EF339569}"/>
              </a:ext>
            </a:extLst>
          </p:cNvPr>
          <p:cNvSpPr txBox="1"/>
          <p:nvPr/>
        </p:nvSpPr>
        <p:spPr>
          <a:xfrm>
            <a:off x="6857671" y="2086773"/>
            <a:ext cx="4563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PURCHASER LOOKS INTO THE NCR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FILE AND EVALUATES THE SITUATION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8CE4A2-5566-A848-891B-59BAC49B6959}"/>
              </a:ext>
            </a:extLst>
          </p:cNvPr>
          <p:cNvSpPr txBox="1"/>
          <p:nvPr/>
        </p:nvSpPr>
        <p:spPr>
          <a:xfrm>
            <a:off x="687658" y="4556331"/>
            <a:ext cx="47294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PURCHASER ADDS DATA RELEVANT 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TO THE ‘PURCHASING’ SECTION OF THE 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NCR FORM AFTER EVALUATION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B23F4D-C60F-7B42-8551-77AEC527D43C}"/>
              </a:ext>
            </a:extLst>
          </p:cNvPr>
          <p:cNvSpPr txBox="1"/>
          <p:nvPr/>
        </p:nvSpPr>
        <p:spPr>
          <a:xfrm>
            <a:off x="6941297" y="4556331"/>
            <a:ext cx="4396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THE NCR IS EITHER ‘CLOSED’ OR SENT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OVER TO THE QUALITY INSPECTION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DEPARTMENT AGAIN FOR</a:t>
            </a:r>
          </a:p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FURTHER INSPECTION</a:t>
            </a:r>
          </a:p>
        </p:txBody>
      </p:sp>
    </p:spTree>
    <p:extLst>
      <p:ext uri="{BB962C8B-B14F-4D97-AF65-F5344CB8AC3E}">
        <p14:creationId xmlns:p14="http://schemas.microsoft.com/office/powerpoint/2010/main" val="2749830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A76E28-7DAD-4148-9D30-E4833C0DEE3C}"/>
              </a:ext>
            </a:extLst>
          </p:cNvPr>
          <p:cNvSpPr txBox="1"/>
          <p:nvPr/>
        </p:nvSpPr>
        <p:spPr>
          <a:xfrm>
            <a:off x="966440" y="1216498"/>
            <a:ext cx="8882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PLANs moving forward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44D8DC-C433-7144-9901-F1CDEDF4E7C1}"/>
              </a:ext>
            </a:extLst>
          </p:cNvPr>
          <p:cNvSpPr txBox="1"/>
          <p:nvPr/>
        </p:nvSpPr>
        <p:spPr>
          <a:xfrm>
            <a:off x="966440" y="2382420"/>
            <a:ext cx="92781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In the event of Crossfire’s agreement to this project: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latin typeface="Corbel" panose="020B0503020204020204" pitchFamily="34" charset="0"/>
              </a:rPr>
              <a:t>A new meeting will be set up with the client to discuss the project’s requirements in detail.</a:t>
            </a:r>
          </a:p>
          <a:p>
            <a:pPr marL="574675" indent="-574675">
              <a:buSzPct val="85000"/>
              <a:buBlip>
                <a:blip r:embed="rId4"/>
              </a:buBlip>
            </a:pPr>
            <a:endParaRPr lang="en-US" dirty="0">
              <a:latin typeface="Corbel" panose="020B0503020204020204" pitchFamily="34" charset="0"/>
            </a:endParaRPr>
          </a:p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latin typeface="Corbel" panose="020B0503020204020204" pitchFamily="34" charset="0"/>
              </a:rPr>
              <a:t>The meeting will be 1 week from now.</a:t>
            </a:r>
          </a:p>
          <a:p>
            <a:pPr marL="285750" indent="-285750">
              <a:buSzPct val="85000"/>
              <a:buBlip>
                <a:blip r:embed="rId4"/>
              </a:buBlip>
            </a:pPr>
            <a:endParaRPr lang="en-US" dirty="0">
              <a:latin typeface="Corbel" panose="020B0503020204020204" pitchFamily="34" charset="0"/>
            </a:endParaRPr>
          </a:p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latin typeface="Corbel" panose="020B0503020204020204" pitchFamily="34" charset="0"/>
              </a:rPr>
              <a:t>A Client Contract will be drafted and both parties have it signed in the next meeting.</a:t>
            </a:r>
          </a:p>
          <a:p>
            <a:pPr marL="285750" indent="-285750">
              <a:buSzPct val="85000"/>
              <a:buBlip>
                <a:blip r:embed="rId4"/>
              </a:buBlip>
            </a:pPr>
            <a:endParaRPr lang="en-US" dirty="0">
              <a:latin typeface="Corbel" panose="020B0503020204020204" pitchFamily="34" charset="0"/>
            </a:endParaRPr>
          </a:p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latin typeface="Corbel" panose="020B0503020204020204" pitchFamily="34" charset="0"/>
              </a:rPr>
              <a:t>A 40% deposit will be received from the client to officially commence work on the project.</a:t>
            </a:r>
          </a:p>
        </p:txBody>
      </p:sp>
    </p:spTree>
    <p:extLst>
      <p:ext uri="{BB962C8B-B14F-4D97-AF65-F5344CB8AC3E}">
        <p14:creationId xmlns:p14="http://schemas.microsoft.com/office/powerpoint/2010/main" val="20285181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B5A211-FE79-9D42-8825-EFEA38D37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933" y="2266647"/>
            <a:ext cx="1878133" cy="1878133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AC65D8-9C5E-8746-A1A8-3E6E473FACCE}"/>
              </a:ext>
            </a:extLst>
          </p:cNvPr>
          <p:cNvSpPr txBox="1"/>
          <p:nvPr/>
        </p:nvSpPr>
        <p:spPr>
          <a:xfrm>
            <a:off x="3862054" y="4277033"/>
            <a:ext cx="44678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entauri" panose="02000500000000000000" pitchFamily="2" charset="0"/>
              </a:rPr>
              <a:t>OPTIMAL   SOFTWARE   SOLUTIONS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5B9C39-01D8-0C4A-A88C-4A31EC234519}"/>
              </a:ext>
            </a:extLst>
          </p:cNvPr>
          <p:cNvSpPr txBox="1"/>
          <p:nvPr/>
        </p:nvSpPr>
        <p:spPr>
          <a:xfrm>
            <a:off x="2128407" y="5456574"/>
            <a:ext cx="7935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987402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B262AC-0581-614D-AED0-10B4F10C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0" y="0"/>
            <a:ext cx="12192000" cy="6865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5D9607-2AA1-634D-86D3-07E11C473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933" y="2489933"/>
            <a:ext cx="1878133" cy="1878133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2226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B262AC-0581-614D-AED0-10B4F10C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0" y="0"/>
            <a:ext cx="12192000" cy="6865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4E8B35-723D-3741-AF1A-88697B9F7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368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5D9607-2AA1-634D-86D3-07E11C47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5320" y="212660"/>
            <a:ext cx="964019" cy="96401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F2712B-41CC-E84A-8194-BF1E5F89E53F}"/>
              </a:ext>
            </a:extLst>
          </p:cNvPr>
          <p:cNvSpPr txBox="1"/>
          <p:nvPr/>
        </p:nvSpPr>
        <p:spPr>
          <a:xfrm>
            <a:off x="966440" y="-3127041"/>
            <a:ext cx="5086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Introduction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99915-206E-B945-804E-A49A31E93C33}"/>
              </a:ext>
            </a:extLst>
          </p:cNvPr>
          <p:cNvSpPr txBox="1"/>
          <p:nvPr/>
        </p:nvSpPr>
        <p:spPr>
          <a:xfrm>
            <a:off x="966438" y="-3050097"/>
            <a:ext cx="10048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85000"/>
            </a:pPr>
            <a:r>
              <a:rPr lang="en-US" dirty="0">
                <a:latin typeface="Corbel" panose="020B0503020204020204" pitchFamily="34" charset="0"/>
              </a:rPr>
              <a:t>Project : </a:t>
            </a:r>
            <a:r>
              <a:rPr lang="en-US" dirty="0">
                <a:latin typeface="Centauri" panose="02000500000000000000" pitchFamily="2" charset="0"/>
              </a:rPr>
              <a:t>OSS-NCR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29FA3F-76A9-A845-A23E-5CAFBDE9FCE5}"/>
              </a:ext>
            </a:extLst>
          </p:cNvPr>
          <p:cNvSpPr txBox="1"/>
          <p:nvPr/>
        </p:nvSpPr>
        <p:spPr>
          <a:xfrm>
            <a:off x="966438" y="-3050097"/>
            <a:ext cx="10048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85000"/>
            </a:pPr>
            <a:r>
              <a:rPr lang="en-US" dirty="0">
                <a:latin typeface="Corbel" panose="020B0503020204020204" pitchFamily="34" charset="0"/>
              </a:rPr>
              <a:t>Developer: Optimal Software Solutions – OSS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1121B8-CEEF-A141-877B-1B773A865D73}"/>
              </a:ext>
            </a:extLst>
          </p:cNvPr>
          <p:cNvSpPr txBox="1"/>
          <p:nvPr/>
        </p:nvSpPr>
        <p:spPr>
          <a:xfrm>
            <a:off x="966438" y="-3011625"/>
            <a:ext cx="10048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85000"/>
            </a:pPr>
            <a:r>
              <a:rPr lang="en-US" dirty="0">
                <a:latin typeface="Corbel" panose="020B0503020204020204" pitchFamily="34" charset="0"/>
              </a:rPr>
              <a:t>Client: Crossfire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EA3B6-8329-6A4F-9769-1541D05D3231}"/>
              </a:ext>
            </a:extLst>
          </p:cNvPr>
          <p:cNvSpPr txBox="1"/>
          <p:nvPr/>
        </p:nvSpPr>
        <p:spPr>
          <a:xfrm>
            <a:off x="966438" y="-2992389"/>
            <a:ext cx="10048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85000"/>
            </a:pPr>
            <a:r>
              <a:rPr lang="en-US" dirty="0">
                <a:latin typeface="Corbel" panose="020B0503020204020204" pitchFamily="34" charset="0"/>
              </a:rPr>
              <a:t>Project Highlight: Develop a streamlined and efficient product to replace the current NCR procedure.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A90925-297C-AE43-862F-DE0491290D5D}"/>
              </a:ext>
            </a:extLst>
          </p:cNvPr>
          <p:cNvSpPr txBox="1"/>
          <p:nvPr/>
        </p:nvSpPr>
        <p:spPr>
          <a:xfrm>
            <a:off x="966438" y="1266156"/>
            <a:ext cx="5650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Meet the team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717B7B-8C21-CB43-A3B6-5D3716D528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7" b="19249"/>
          <a:stretch/>
        </p:blipFill>
        <p:spPr>
          <a:xfrm>
            <a:off x="9758186" y="7792459"/>
            <a:ext cx="1724993" cy="2299991"/>
          </a:xfrm>
          <a:prstGeom prst="rect">
            <a:avLst/>
          </a:prstGeom>
          <a:ln>
            <a:solidFill>
              <a:srgbClr val="1F51FF"/>
            </a:solidFill>
          </a:ln>
          <a:effectLst>
            <a:glow rad="101600">
              <a:srgbClr val="1F51FF">
                <a:alpha val="60000"/>
              </a:srgbClr>
            </a:glo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9BC8259-B4BB-4C48-8A4C-083075F79CBB}"/>
              </a:ext>
            </a:extLst>
          </p:cNvPr>
          <p:cNvSpPr txBox="1"/>
          <p:nvPr/>
        </p:nvSpPr>
        <p:spPr>
          <a:xfrm>
            <a:off x="9245947" y="12398825"/>
            <a:ext cx="2749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Centauri" panose="02000500000000000000" pitchFamily="2" charset="0"/>
              </a:rPr>
              <a:t>NYLE   BUMANGLAG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A04297D-ACF4-2744-BE7C-05F3C72C88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2" t="10805" r="9713"/>
          <a:stretch/>
        </p:blipFill>
        <p:spPr>
          <a:xfrm>
            <a:off x="6874175" y="7792459"/>
            <a:ext cx="1724993" cy="2299991"/>
          </a:xfrm>
          <a:prstGeom prst="rect">
            <a:avLst/>
          </a:prstGeom>
          <a:ln>
            <a:solidFill>
              <a:srgbClr val="1F51FF"/>
            </a:solidFill>
          </a:ln>
          <a:effectLst>
            <a:glow rad="101600">
              <a:srgbClr val="1F51FF">
                <a:alpha val="60000"/>
              </a:srgbClr>
            </a:glo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70DEAB0-DC02-5240-9DDC-6F1AD6CD7AF6}"/>
              </a:ext>
            </a:extLst>
          </p:cNvPr>
          <p:cNvSpPr txBox="1"/>
          <p:nvPr/>
        </p:nvSpPr>
        <p:spPr>
          <a:xfrm>
            <a:off x="6737038" y="12398825"/>
            <a:ext cx="19992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Centauri" panose="02000500000000000000" pitchFamily="2" charset="0"/>
              </a:rPr>
              <a:t>Sahil  Patel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D9F38F4-DA19-C844-A6E7-1C43AB63FC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052" r="17943" b="6890"/>
          <a:stretch/>
        </p:blipFill>
        <p:spPr>
          <a:xfrm>
            <a:off x="665192" y="7792459"/>
            <a:ext cx="1724993" cy="2299990"/>
          </a:xfrm>
          <a:prstGeom prst="rect">
            <a:avLst/>
          </a:prstGeom>
          <a:ln>
            <a:solidFill>
              <a:srgbClr val="1F51FF"/>
            </a:solidFill>
          </a:ln>
          <a:effectLst>
            <a:glow rad="101600">
              <a:srgbClr val="1F51FF">
                <a:alpha val="60000"/>
              </a:srgbClr>
            </a:glo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644BB67-6D7C-B94E-9BAF-94D19752205C}"/>
              </a:ext>
            </a:extLst>
          </p:cNvPr>
          <p:cNvSpPr txBox="1"/>
          <p:nvPr/>
        </p:nvSpPr>
        <p:spPr>
          <a:xfrm>
            <a:off x="123297" y="12331915"/>
            <a:ext cx="28087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bg1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RADIN  SHAHRAVAN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6826D1B-1C57-E94F-8853-77821E80E98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3630289" y="7792459"/>
            <a:ext cx="1724993" cy="2299991"/>
          </a:xfrm>
          <a:prstGeom prst="rect">
            <a:avLst/>
          </a:prstGeom>
          <a:ln>
            <a:solidFill>
              <a:srgbClr val="1F51FF"/>
            </a:solidFill>
          </a:ln>
          <a:effectLst>
            <a:glow rad="101600">
              <a:srgbClr val="1F51FF">
                <a:alpha val="60000"/>
              </a:srgbClr>
            </a:glo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AE161B9-95B6-D048-A478-6C7D17B7A05F}"/>
              </a:ext>
            </a:extLst>
          </p:cNvPr>
          <p:cNvSpPr txBox="1"/>
          <p:nvPr/>
        </p:nvSpPr>
        <p:spPr>
          <a:xfrm>
            <a:off x="3023473" y="12331915"/>
            <a:ext cx="2938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bg1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MOHAMMAD  YASEEN</a:t>
            </a:r>
          </a:p>
        </p:txBody>
      </p:sp>
    </p:spTree>
    <p:extLst>
      <p:ext uri="{BB962C8B-B14F-4D97-AF65-F5344CB8AC3E}">
        <p14:creationId xmlns:p14="http://schemas.microsoft.com/office/powerpoint/2010/main" val="3048893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B262AC-0581-614D-AED0-10B4F10C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0" y="0"/>
            <a:ext cx="12192000" cy="6865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4E8B35-723D-3741-AF1A-88697B9F7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368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5D9607-2AA1-634D-86D3-07E11C47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5320" y="212660"/>
            <a:ext cx="964019" cy="96401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A90925-297C-AE43-862F-DE0491290D5D}"/>
              </a:ext>
            </a:extLst>
          </p:cNvPr>
          <p:cNvSpPr txBox="1"/>
          <p:nvPr/>
        </p:nvSpPr>
        <p:spPr>
          <a:xfrm>
            <a:off x="966438" y="1266156"/>
            <a:ext cx="5650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Meet the team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D9F38F4-DA19-C844-A6E7-1C43AB63FC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52" r="17943" b="6890"/>
          <a:stretch/>
        </p:blipFill>
        <p:spPr>
          <a:xfrm>
            <a:off x="665192" y="2585459"/>
            <a:ext cx="1724993" cy="2299990"/>
          </a:xfrm>
          <a:prstGeom prst="rect">
            <a:avLst/>
          </a:prstGeom>
          <a:ln>
            <a:solidFill>
              <a:srgbClr val="1F51FF"/>
            </a:solidFill>
          </a:ln>
          <a:effectLst>
            <a:glow rad="101600">
              <a:srgbClr val="1F51FF">
                <a:alpha val="60000"/>
              </a:srgbClr>
            </a:glo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644BB67-6D7C-B94E-9BAF-94D19752205C}"/>
              </a:ext>
            </a:extLst>
          </p:cNvPr>
          <p:cNvSpPr txBox="1"/>
          <p:nvPr/>
        </p:nvSpPr>
        <p:spPr>
          <a:xfrm>
            <a:off x="123297" y="5088500"/>
            <a:ext cx="28087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bg1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RADIN  SHAHRAVAN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8429389-92DA-054C-B65F-F255543D69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37" b="19249"/>
          <a:stretch/>
        </p:blipFill>
        <p:spPr>
          <a:xfrm>
            <a:off x="9758186" y="7792459"/>
            <a:ext cx="1724993" cy="2299991"/>
          </a:xfrm>
          <a:prstGeom prst="rect">
            <a:avLst/>
          </a:prstGeom>
          <a:ln>
            <a:solidFill>
              <a:srgbClr val="1F51FF"/>
            </a:solidFill>
          </a:ln>
          <a:effectLst>
            <a:glow rad="101600">
              <a:srgbClr val="1F51FF">
                <a:alpha val="60000"/>
              </a:srgbClr>
            </a:glo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C172486-9041-6644-B937-F7CA573AC57C}"/>
              </a:ext>
            </a:extLst>
          </p:cNvPr>
          <p:cNvSpPr txBox="1"/>
          <p:nvPr/>
        </p:nvSpPr>
        <p:spPr>
          <a:xfrm>
            <a:off x="9245947" y="12398825"/>
            <a:ext cx="2749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Centauri" panose="02000500000000000000" pitchFamily="2" charset="0"/>
              </a:rPr>
              <a:t>NYLE   BUMANGLAG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38869FD-419D-4A45-88EA-8B3A88A51B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2" t="10805" r="9713"/>
          <a:stretch/>
        </p:blipFill>
        <p:spPr>
          <a:xfrm>
            <a:off x="6874175" y="7792459"/>
            <a:ext cx="1724993" cy="2299991"/>
          </a:xfrm>
          <a:prstGeom prst="rect">
            <a:avLst/>
          </a:prstGeom>
          <a:ln>
            <a:solidFill>
              <a:srgbClr val="1F51FF"/>
            </a:solidFill>
          </a:ln>
          <a:effectLst>
            <a:glow rad="101600">
              <a:srgbClr val="1F51FF">
                <a:alpha val="60000"/>
              </a:srgbClr>
            </a:glow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DF0EE45-860A-524A-B753-5071EC98744A}"/>
              </a:ext>
            </a:extLst>
          </p:cNvPr>
          <p:cNvSpPr txBox="1"/>
          <p:nvPr/>
        </p:nvSpPr>
        <p:spPr>
          <a:xfrm>
            <a:off x="6737038" y="12398825"/>
            <a:ext cx="19992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Centauri" panose="02000500000000000000" pitchFamily="2" charset="0"/>
              </a:rPr>
              <a:t>Sahil  Patel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C0ADC91-220B-CD40-B244-0AA4C83E6F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3630289" y="7792459"/>
            <a:ext cx="1724993" cy="2299991"/>
          </a:xfrm>
          <a:prstGeom prst="rect">
            <a:avLst/>
          </a:prstGeom>
          <a:ln>
            <a:solidFill>
              <a:srgbClr val="1F51FF"/>
            </a:solidFill>
          </a:ln>
          <a:effectLst>
            <a:glow rad="101600">
              <a:srgbClr val="1F51FF">
                <a:alpha val="60000"/>
              </a:srgbClr>
            </a:glo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75E35A5-A9DB-7A48-8069-05B845A04768}"/>
              </a:ext>
            </a:extLst>
          </p:cNvPr>
          <p:cNvSpPr txBox="1"/>
          <p:nvPr/>
        </p:nvSpPr>
        <p:spPr>
          <a:xfrm>
            <a:off x="3023473" y="12331915"/>
            <a:ext cx="2938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bg1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MOHAMMAD  YASEEN</a:t>
            </a:r>
          </a:p>
        </p:txBody>
      </p:sp>
    </p:spTree>
    <p:extLst>
      <p:ext uri="{BB962C8B-B14F-4D97-AF65-F5344CB8AC3E}">
        <p14:creationId xmlns:p14="http://schemas.microsoft.com/office/powerpoint/2010/main" val="309456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B262AC-0581-614D-AED0-10B4F10C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0" y="0"/>
            <a:ext cx="12192000" cy="6865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4E8B35-723D-3741-AF1A-88697B9F7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368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5D9607-2AA1-634D-86D3-07E11C47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5320" y="212660"/>
            <a:ext cx="964019" cy="96401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A90925-297C-AE43-862F-DE0491290D5D}"/>
              </a:ext>
            </a:extLst>
          </p:cNvPr>
          <p:cNvSpPr txBox="1"/>
          <p:nvPr/>
        </p:nvSpPr>
        <p:spPr>
          <a:xfrm>
            <a:off x="966438" y="1266156"/>
            <a:ext cx="5650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Meet the team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D9F38F4-DA19-C844-A6E7-1C43AB63FC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52" r="17943" b="6890"/>
          <a:stretch/>
        </p:blipFill>
        <p:spPr>
          <a:xfrm>
            <a:off x="665192" y="2585459"/>
            <a:ext cx="1724993" cy="2299990"/>
          </a:xfrm>
          <a:prstGeom prst="rect">
            <a:avLst/>
          </a:prstGeom>
          <a:ln>
            <a:solidFill>
              <a:srgbClr val="1F51FF"/>
            </a:solidFill>
          </a:ln>
          <a:effectLst>
            <a:glow rad="101600">
              <a:srgbClr val="1F51FF">
                <a:alpha val="60000"/>
              </a:srgbClr>
            </a:glo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644BB67-6D7C-B94E-9BAF-94D19752205C}"/>
              </a:ext>
            </a:extLst>
          </p:cNvPr>
          <p:cNvSpPr txBox="1"/>
          <p:nvPr/>
        </p:nvSpPr>
        <p:spPr>
          <a:xfrm>
            <a:off x="123297" y="5088500"/>
            <a:ext cx="28087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bg1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RADIN  SHAHRAVAN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6826D1B-1C57-E94F-8853-77821E80E9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3630289" y="2585459"/>
            <a:ext cx="1724993" cy="2299991"/>
          </a:xfrm>
          <a:prstGeom prst="rect">
            <a:avLst/>
          </a:prstGeom>
          <a:ln>
            <a:solidFill>
              <a:srgbClr val="1F51FF"/>
            </a:solidFill>
          </a:ln>
          <a:effectLst>
            <a:glow rad="101600">
              <a:srgbClr val="1F51FF">
                <a:alpha val="60000"/>
              </a:srgbClr>
            </a:glo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AE161B9-95B6-D048-A478-6C7D17B7A05F}"/>
              </a:ext>
            </a:extLst>
          </p:cNvPr>
          <p:cNvSpPr txBox="1"/>
          <p:nvPr/>
        </p:nvSpPr>
        <p:spPr>
          <a:xfrm>
            <a:off x="3023473" y="5088500"/>
            <a:ext cx="2938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bg1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MOHAMMAD  YASEEN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C7B4D5-DBD9-804F-B05A-AB34BC4680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37" b="19249"/>
          <a:stretch/>
        </p:blipFill>
        <p:spPr>
          <a:xfrm>
            <a:off x="9758186" y="7792459"/>
            <a:ext cx="1724993" cy="2299991"/>
          </a:xfrm>
          <a:prstGeom prst="rect">
            <a:avLst/>
          </a:prstGeom>
          <a:ln>
            <a:solidFill>
              <a:srgbClr val="1F51FF"/>
            </a:solidFill>
          </a:ln>
          <a:effectLst>
            <a:glow rad="101600">
              <a:srgbClr val="1F51FF">
                <a:alpha val="60000"/>
              </a:srgb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295B46-318E-C444-99D4-7E29F19CF0E2}"/>
              </a:ext>
            </a:extLst>
          </p:cNvPr>
          <p:cNvSpPr txBox="1"/>
          <p:nvPr/>
        </p:nvSpPr>
        <p:spPr>
          <a:xfrm>
            <a:off x="9245947" y="12398825"/>
            <a:ext cx="2749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Centauri" panose="02000500000000000000" pitchFamily="2" charset="0"/>
              </a:rPr>
              <a:t>NYLE   BUMANGLAG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32042C-DB1C-1F4E-B217-2382E47DDB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2" t="10805" r="9713"/>
          <a:stretch/>
        </p:blipFill>
        <p:spPr>
          <a:xfrm>
            <a:off x="6874175" y="7792459"/>
            <a:ext cx="1724993" cy="2299991"/>
          </a:xfrm>
          <a:prstGeom prst="rect">
            <a:avLst/>
          </a:prstGeom>
          <a:ln>
            <a:solidFill>
              <a:srgbClr val="1F51FF"/>
            </a:solidFill>
          </a:ln>
          <a:effectLst>
            <a:glow rad="101600">
              <a:srgbClr val="1F51FF">
                <a:alpha val="60000"/>
              </a:srgb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520EB7-CC96-C543-B4A7-ED92F3222B43}"/>
              </a:ext>
            </a:extLst>
          </p:cNvPr>
          <p:cNvSpPr txBox="1"/>
          <p:nvPr/>
        </p:nvSpPr>
        <p:spPr>
          <a:xfrm>
            <a:off x="6737038" y="12398825"/>
            <a:ext cx="19992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Centauri" panose="02000500000000000000" pitchFamily="2" charset="0"/>
              </a:rPr>
              <a:t>Sahil  Patel</a:t>
            </a:r>
          </a:p>
        </p:txBody>
      </p:sp>
    </p:spTree>
    <p:extLst>
      <p:ext uri="{BB962C8B-B14F-4D97-AF65-F5344CB8AC3E}">
        <p14:creationId xmlns:p14="http://schemas.microsoft.com/office/powerpoint/2010/main" val="2846416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B262AC-0581-614D-AED0-10B4F10C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0" y="0"/>
            <a:ext cx="12192000" cy="6865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4E8B35-723D-3741-AF1A-88697B9F7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368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5D9607-2AA1-634D-86D3-07E11C47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5320" y="212660"/>
            <a:ext cx="964019" cy="96401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A90925-297C-AE43-862F-DE0491290D5D}"/>
              </a:ext>
            </a:extLst>
          </p:cNvPr>
          <p:cNvSpPr txBox="1"/>
          <p:nvPr/>
        </p:nvSpPr>
        <p:spPr>
          <a:xfrm>
            <a:off x="966438" y="1266156"/>
            <a:ext cx="5650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Meet the team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A04297D-ACF4-2744-BE7C-05F3C72C88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2" t="10805" r="9713"/>
          <a:stretch/>
        </p:blipFill>
        <p:spPr>
          <a:xfrm>
            <a:off x="6874175" y="2585459"/>
            <a:ext cx="1724993" cy="2299991"/>
          </a:xfrm>
          <a:prstGeom prst="rect">
            <a:avLst/>
          </a:prstGeom>
          <a:ln>
            <a:solidFill>
              <a:srgbClr val="1F51FF"/>
            </a:solidFill>
          </a:ln>
          <a:effectLst>
            <a:glow rad="101600">
              <a:srgbClr val="1F51FF">
                <a:alpha val="60000"/>
              </a:srgbClr>
            </a:glo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70DEAB0-DC02-5240-9DDC-6F1AD6CD7AF6}"/>
              </a:ext>
            </a:extLst>
          </p:cNvPr>
          <p:cNvSpPr txBox="1"/>
          <p:nvPr/>
        </p:nvSpPr>
        <p:spPr>
          <a:xfrm>
            <a:off x="6737038" y="5088500"/>
            <a:ext cx="19992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Centauri" panose="02000500000000000000" pitchFamily="2" charset="0"/>
              </a:rPr>
              <a:t>Sahil  Patel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D9F38F4-DA19-C844-A6E7-1C43AB63FC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052" r="17943" b="6890"/>
          <a:stretch/>
        </p:blipFill>
        <p:spPr>
          <a:xfrm>
            <a:off x="665192" y="2585459"/>
            <a:ext cx="1724993" cy="2299990"/>
          </a:xfrm>
          <a:prstGeom prst="rect">
            <a:avLst/>
          </a:prstGeom>
          <a:ln>
            <a:solidFill>
              <a:srgbClr val="1F51FF"/>
            </a:solidFill>
          </a:ln>
          <a:effectLst>
            <a:glow rad="101600">
              <a:srgbClr val="1F51FF">
                <a:alpha val="60000"/>
              </a:srgbClr>
            </a:glo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644BB67-6D7C-B94E-9BAF-94D19752205C}"/>
              </a:ext>
            </a:extLst>
          </p:cNvPr>
          <p:cNvSpPr txBox="1"/>
          <p:nvPr/>
        </p:nvSpPr>
        <p:spPr>
          <a:xfrm>
            <a:off x="123297" y="5088500"/>
            <a:ext cx="28087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bg1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RADIN  SHAHRAVAN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6826D1B-1C57-E94F-8853-77821E80E9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>
            <a:off x="3630289" y="2585459"/>
            <a:ext cx="1724993" cy="2299991"/>
          </a:xfrm>
          <a:prstGeom prst="rect">
            <a:avLst/>
          </a:prstGeom>
          <a:ln>
            <a:solidFill>
              <a:srgbClr val="1F51FF"/>
            </a:solidFill>
          </a:ln>
          <a:effectLst>
            <a:glow rad="101600">
              <a:srgbClr val="1F51FF">
                <a:alpha val="60000"/>
              </a:srgbClr>
            </a:glo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AE161B9-95B6-D048-A478-6C7D17B7A05F}"/>
              </a:ext>
            </a:extLst>
          </p:cNvPr>
          <p:cNvSpPr txBox="1"/>
          <p:nvPr/>
        </p:nvSpPr>
        <p:spPr>
          <a:xfrm>
            <a:off x="3023473" y="5088500"/>
            <a:ext cx="2938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bg1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MOHAMMAD  YASEEN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36546-0C41-A140-ADBC-201DF0BAA7B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37" b="19249"/>
          <a:stretch/>
        </p:blipFill>
        <p:spPr>
          <a:xfrm>
            <a:off x="9758186" y="7792459"/>
            <a:ext cx="1724993" cy="2299991"/>
          </a:xfrm>
          <a:prstGeom prst="rect">
            <a:avLst/>
          </a:prstGeom>
          <a:ln>
            <a:solidFill>
              <a:srgbClr val="1F51FF"/>
            </a:solidFill>
          </a:ln>
          <a:effectLst>
            <a:glow rad="101600">
              <a:srgbClr val="1F51FF">
                <a:alpha val="60000"/>
              </a:srgb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C611FA-7404-0449-9C6C-80D5FC8F1FAA}"/>
              </a:ext>
            </a:extLst>
          </p:cNvPr>
          <p:cNvSpPr txBox="1"/>
          <p:nvPr/>
        </p:nvSpPr>
        <p:spPr>
          <a:xfrm>
            <a:off x="9245947" y="12398825"/>
            <a:ext cx="2749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Centauri" panose="02000500000000000000" pitchFamily="2" charset="0"/>
              </a:rPr>
              <a:t>NYLE   BUMANGLAG</a:t>
            </a:r>
          </a:p>
        </p:txBody>
      </p:sp>
    </p:spTree>
    <p:extLst>
      <p:ext uri="{BB962C8B-B14F-4D97-AF65-F5344CB8AC3E}">
        <p14:creationId xmlns:p14="http://schemas.microsoft.com/office/powerpoint/2010/main" val="4261516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B262AC-0581-614D-AED0-10B4F10C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0" y="0"/>
            <a:ext cx="12192000" cy="6865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4E8B35-723D-3741-AF1A-88697B9F7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368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5D9607-2AA1-634D-86D3-07E11C47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5320" y="212660"/>
            <a:ext cx="964019" cy="96401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A90925-297C-AE43-862F-DE0491290D5D}"/>
              </a:ext>
            </a:extLst>
          </p:cNvPr>
          <p:cNvSpPr txBox="1"/>
          <p:nvPr/>
        </p:nvSpPr>
        <p:spPr>
          <a:xfrm>
            <a:off x="966438" y="1266156"/>
            <a:ext cx="5650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Meet the team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717B7B-8C21-CB43-A3B6-5D3716D528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7" b="19249"/>
          <a:stretch/>
        </p:blipFill>
        <p:spPr>
          <a:xfrm>
            <a:off x="9758186" y="2585459"/>
            <a:ext cx="1724993" cy="2299991"/>
          </a:xfrm>
          <a:prstGeom prst="rect">
            <a:avLst/>
          </a:prstGeom>
          <a:ln>
            <a:solidFill>
              <a:srgbClr val="1F51FF"/>
            </a:solidFill>
          </a:ln>
          <a:effectLst>
            <a:glow rad="101600">
              <a:srgbClr val="1F51FF">
                <a:alpha val="60000"/>
              </a:srgbClr>
            </a:glo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9BC8259-B4BB-4C48-8A4C-083075F79CBB}"/>
              </a:ext>
            </a:extLst>
          </p:cNvPr>
          <p:cNvSpPr txBox="1"/>
          <p:nvPr/>
        </p:nvSpPr>
        <p:spPr>
          <a:xfrm>
            <a:off x="9245947" y="5088500"/>
            <a:ext cx="2749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Centauri" panose="02000500000000000000" pitchFamily="2" charset="0"/>
              </a:rPr>
              <a:t>NYLE   BUMANGLAG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A04297D-ACF4-2744-BE7C-05F3C72C88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2" t="10805" r="9713"/>
          <a:stretch/>
        </p:blipFill>
        <p:spPr>
          <a:xfrm>
            <a:off x="6874175" y="2585459"/>
            <a:ext cx="1724993" cy="2299991"/>
          </a:xfrm>
          <a:prstGeom prst="rect">
            <a:avLst/>
          </a:prstGeom>
          <a:ln>
            <a:solidFill>
              <a:srgbClr val="1F51FF"/>
            </a:solidFill>
          </a:ln>
          <a:effectLst>
            <a:glow rad="101600">
              <a:srgbClr val="1F51FF">
                <a:alpha val="60000"/>
              </a:srgbClr>
            </a:glo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70DEAB0-DC02-5240-9DDC-6F1AD6CD7AF6}"/>
              </a:ext>
            </a:extLst>
          </p:cNvPr>
          <p:cNvSpPr txBox="1"/>
          <p:nvPr/>
        </p:nvSpPr>
        <p:spPr>
          <a:xfrm>
            <a:off x="6737038" y="5088500"/>
            <a:ext cx="19992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Centauri" panose="02000500000000000000" pitchFamily="2" charset="0"/>
              </a:rPr>
              <a:t>Sahil  Patel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D9F38F4-DA19-C844-A6E7-1C43AB63FC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052" r="17943" b="6890"/>
          <a:stretch/>
        </p:blipFill>
        <p:spPr>
          <a:xfrm>
            <a:off x="665192" y="2585459"/>
            <a:ext cx="1724993" cy="2299990"/>
          </a:xfrm>
          <a:prstGeom prst="rect">
            <a:avLst/>
          </a:prstGeom>
          <a:ln>
            <a:solidFill>
              <a:srgbClr val="1F51FF"/>
            </a:solidFill>
          </a:ln>
          <a:effectLst>
            <a:glow rad="101600">
              <a:srgbClr val="1F51FF">
                <a:alpha val="60000"/>
              </a:srgbClr>
            </a:glo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644BB67-6D7C-B94E-9BAF-94D19752205C}"/>
              </a:ext>
            </a:extLst>
          </p:cNvPr>
          <p:cNvSpPr txBox="1"/>
          <p:nvPr/>
        </p:nvSpPr>
        <p:spPr>
          <a:xfrm>
            <a:off x="123297" y="5088500"/>
            <a:ext cx="28087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bg1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RADIN  SHAHRAVAN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6826D1B-1C57-E94F-8853-77821E80E98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3630289" y="2585459"/>
            <a:ext cx="1724993" cy="2299991"/>
          </a:xfrm>
          <a:prstGeom prst="rect">
            <a:avLst/>
          </a:prstGeom>
          <a:ln>
            <a:solidFill>
              <a:srgbClr val="1F51FF"/>
            </a:solidFill>
          </a:ln>
          <a:effectLst>
            <a:glow rad="101600">
              <a:srgbClr val="1F51FF">
                <a:alpha val="60000"/>
              </a:srgbClr>
            </a:glo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AE161B9-95B6-D048-A478-6C7D17B7A05F}"/>
              </a:ext>
            </a:extLst>
          </p:cNvPr>
          <p:cNvSpPr txBox="1"/>
          <p:nvPr/>
        </p:nvSpPr>
        <p:spPr>
          <a:xfrm>
            <a:off x="3023473" y="5088500"/>
            <a:ext cx="2938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bg1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MOHAMMAD  YASEEN</a:t>
            </a:r>
          </a:p>
        </p:txBody>
      </p:sp>
    </p:spTree>
    <p:extLst>
      <p:ext uri="{BB962C8B-B14F-4D97-AF65-F5344CB8AC3E}">
        <p14:creationId xmlns:p14="http://schemas.microsoft.com/office/powerpoint/2010/main" val="2852461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1816</Words>
  <Application>Microsoft Macintosh PowerPoint</Application>
  <PresentationFormat>Widescreen</PresentationFormat>
  <Paragraphs>504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Centauri</vt:lpstr>
      <vt:lpstr>Corbel</vt:lpstr>
      <vt:lpstr>System Font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103</cp:revision>
  <dcterms:created xsi:type="dcterms:W3CDTF">2024-12-09T19:08:37Z</dcterms:created>
  <dcterms:modified xsi:type="dcterms:W3CDTF">2024-12-09T23:11:39Z</dcterms:modified>
</cp:coreProperties>
</file>